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 id="2147483775" r:id="rId2"/>
  </p:sldMasterIdLst>
  <p:notesMasterIdLst>
    <p:notesMasterId r:id="rId81"/>
  </p:notesMasterIdLst>
  <p:sldIdLst>
    <p:sldId id="714" r:id="rId3"/>
    <p:sldId id="715" r:id="rId4"/>
    <p:sldId id="716" r:id="rId5"/>
    <p:sldId id="717" r:id="rId6"/>
    <p:sldId id="718" r:id="rId7"/>
    <p:sldId id="629" r:id="rId8"/>
    <p:sldId id="630" r:id="rId9"/>
    <p:sldId id="631" r:id="rId10"/>
    <p:sldId id="632" r:id="rId11"/>
    <p:sldId id="633" r:id="rId12"/>
    <p:sldId id="634" r:id="rId13"/>
    <p:sldId id="635" r:id="rId14"/>
    <p:sldId id="636" r:id="rId15"/>
    <p:sldId id="637" r:id="rId16"/>
    <p:sldId id="638" r:id="rId17"/>
    <p:sldId id="639" r:id="rId18"/>
    <p:sldId id="640" r:id="rId19"/>
    <p:sldId id="641" r:id="rId20"/>
    <p:sldId id="642" r:id="rId21"/>
    <p:sldId id="643" r:id="rId22"/>
    <p:sldId id="644" r:id="rId23"/>
    <p:sldId id="645" r:id="rId24"/>
    <p:sldId id="646" r:id="rId25"/>
    <p:sldId id="647" r:id="rId26"/>
    <p:sldId id="648" r:id="rId27"/>
    <p:sldId id="649" r:id="rId28"/>
    <p:sldId id="650" r:id="rId29"/>
    <p:sldId id="651" r:id="rId30"/>
    <p:sldId id="652" r:id="rId31"/>
    <p:sldId id="653" r:id="rId32"/>
    <p:sldId id="654" r:id="rId33"/>
    <p:sldId id="655" r:id="rId34"/>
    <p:sldId id="656" r:id="rId35"/>
    <p:sldId id="657" r:id="rId36"/>
    <p:sldId id="659" r:id="rId37"/>
    <p:sldId id="660" r:id="rId38"/>
    <p:sldId id="661" r:id="rId39"/>
    <p:sldId id="662" r:id="rId40"/>
    <p:sldId id="663" r:id="rId41"/>
    <p:sldId id="664" r:id="rId42"/>
    <p:sldId id="665" r:id="rId43"/>
    <p:sldId id="666" r:id="rId44"/>
    <p:sldId id="719" r:id="rId45"/>
    <p:sldId id="720" r:id="rId46"/>
    <p:sldId id="721" r:id="rId47"/>
    <p:sldId id="722" r:id="rId48"/>
    <p:sldId id="723" r:id="rId49"/>
    <p:sldId id="724" r:id="rId50"/>
    <p:sldId id="725" r:id="rId51"/>
    <p:sldId id="726" r:id="rId52"/>
    <p:sldId id="727" r:id="rId53"/>
    <p:sldId id="728" r:id="rId54"/>
    <p:sldId id="729" r:id="rId55"/>
    <p:sldId id="730" r:id="rId56"/>
    <p:sldId id="731" r:id="rId57"/>
    <p:sldId id="732" r:id="rId58"/>
    <p:sldId id="733" r:id="rId59"/>
    <p:sldId id="734" r:id="rId60"/>
    <p:sldId id="735" r:id="rId61"/>
    <p:sldId id="736" r:id="rId62"/>
    <p:sldId id="737" r:id="rId63"/>
    <p:sldId id="739" r:id="rId64"/>
    <p:sldId id="740" r:id="rId65"/>
    <p:sldId id="741" r:id="rId66"/>
    <p:sldId id="742" r:id="rId67"/>
    <p:sldId id="743" r:id="rId68"/>
    <p:sldId id="744" r:id="rId69"/>
    <p:sldId id="745" r:id="rId70"/>
    <p:sldId id="746" r:id="rId71"/>
    <p:sldId id="747" r:id="rId72"/>
    <p:sldId id="748" r:id="rId73"/>
    <p:sldId id="749" r:id="rId74"/>
    <p:sldId id="750" r:id="rId75"/>
    <p:sldId id="751" r:id="rId76"/>
    <p:sldId id="753" r:id="rId77"/>
    <p:sldId id="754" r:id="rId78"/>
    <p:sldId id="756" r:id="rId79"/>
    <p:sldId id="758" r:id="rId80"/>
  </p:sldIdLst>
  <p:sldSz cx="9144000" cy="6858000" type="screen4x3"/>
  <p:notesSz cx="6797675" cy="9874250"/>
  <p:defaultTextStyle>
    <a:defPPr>
      <a:defRPr lang="en-US"/>
    </a:defPPr>
    <a:lvl1pPr algn="l" rtl="0" fontAlgn="base">
      <a:spcBef>
        <a:spcPct val="0"/>
      </a:spcBef>
      <a:spcAft>
        <a:spcPct val="0"/>
      </a:spcAft>
      <a:defRPr kern="1200">
        <a:solidFill>
          <a:schemeClr val="tx1"/>
        </a:solidFill>
        <a:latin typeface="Lucida Console" pitchFamily="49" charset="0"/>
        <a:ea typeface="+mn-ea"/>
        <a:cs typeface="+mn-cs"/>
      </a:defRPr>
    </a:lvl1pPr>
    <a:lvl2pPr marL="457200" algn="l" rtl="0" fontAlgn="base">
      <a:spcBef>
        <a:spcPct val="0"/>
      </a:spcBef>
      <a:spcAft>
        <a:spcPct val="0"/>
      </a:spcAft>
      <a:defRPr kern="1200">
        <a:solidFill>
          <a:schemeClr val="tx1"/>
        </a:solidFill>
        <a:latin typeface="Lucida Console" pitchFamily="49" charset="0"/>
        <a:ea typeface="+mn-ea"/>
        <a:cs typeface="+mn-cs"/>
      </a:defRPr>
    </a:lvl2pPr>
    <a:lvl3pPr marL="914400" algn="l" rtl="0" fontAlgn="base">
      <a:spcBef>
        <a:spcPct val="0"/>
      </a:spcBef>
      <a:spcAft>
        <a:spcPct val="0"/>
      </a:spcAft>
      <a:defRPr kern="1200">
        <a:solidFill>
          <a:schemeClr val="tx1"/>
        </a:solidFill>
        <a:latin typeface="Lucida Console" pitchFamily="49" charset="0"/>
        <a:ea typeface="+mn-ea"/>
        <a:cs typeface="+mn-cs"/>
      </a:defRPr>
    </a:lvl3pPr>
    <a:lvl4pPr marL="1371600" algn="l" rtl="0" fontAlgn="base">
      <a:spcBef>
        <a:spcPct val="0"/>
      </a:spcBef>
      <a:spcAft>
        <a:spcPct val="0"/>
      </a:spcAft>
      <a:defRPr kern="1200">
        <a:solidFill>
          <a:schemeClr val="tx1"/>
        </a:solidFill>
        <a:latin typeface="Lucida Console" pitchFamily="49" charset="0"/>
        <a:ea typeface="+mn-ea"/>
        <a:cs typeface="+mn-cs"/>
      </a:defRPr>
    </a:lvl4pPr>
    <a:lvl5pPr marL="1828800" algn="l" rtl="0" fontAlgn="base">
      <a:spcBef>
        <a:spcPct val="0"/>
      </a:spcBef>
      <a:spcAft>
        <a:spcPct val="0"/>
      </a:spcAft>
      <a:defRPr kern="1200">
        <a:solidFill>
          <a:schemeClr val="tx1"/>
        </a:solidFill>
        <a:latin typeface="Lucida Console" pitchFamily="49" charset="0"/>
        <a:ea typeface="+mn-ea"/>
        <a:cs typeface="+mn-cs"/>
      </a:defRPr>
    </a:lvl5pPr>
    <a:lvl6pPr marL="2286000" algn="l" defTabSz="914400" rtl="0" eaLnBrk="1" latinLnBrk="0" hangingPunct="1">
      <a:defRPr kern="1200">
        <a:solidFill>
          <a:schemeClr val="tx1"/>
        </a:solidFill>
        <a:latin typeface="Lucida Console" pitchFamily="49" charset="0"/>
        <a:ea typeface="+mn-ea"/>
        <a:cs typeface="+mn-cs"/>
      </a:defRPr>
    </a:lvl6pPr>
    <a:lvl7pPr marL="2743200" algn="l" defTabSz="914400" rtl="0" eaLnBrk="1" latinLnBrk="0" hangingPunct="1">
      <a:defRPr kern="1200">
        <a:solidFill>
          <a:schemeClr val="tx1"/>
        </a:solidFill>
        <a:latin typeface="Lucida Console" pitchFamily="49" charset="0"/>
        <a:ea typeface="+mn-ea"/>
        <a:cs typeface="+mn-cs"/>
      </a:defRPr>
    </a:lvl7pPr>
    <a:lvl8pPr marL="3200400" algn="l" defTabSz="914400" rtl="0" eaLnBrk="1" latinLnBrk="0" hangingPunct="1">
      <a:defRPr kern="1200">
        <a:solidFill>
          <a:schemeClr val="tx1"/>
        </a:solidFill>
        <a:latin typeface="Lucida Console" pitchFamily="49" charset="0"/>
        <a:ea typeface="+mn-ea"/>
        <a:cs typeface="+mn-cs"/>
      </a:defRPr>
    </a:lvl8pPr>
    <a:lvl9pPr marL="3657600" algn="l" defTabSz="914400" rtl="0" eaLnBrk="1" latinLnBrk="0" hangingPunct="1">
      <a:defRPr kern="1200">
        <a:solidFill>
          <a:schemeClr val="tx1"/>
        </a:solidFill>
        <a:latin typeface="Lucida Console" pitchFamily="49"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99FF"/>
    <a:srgbClr val="FFCC00"/>
    <a:srgbClr val="0000FF"/>
    <a:srgbClr val="00FF00"/>
    <a:srgbClr val="FFFF00"/>
    <a:srgbClr val="FF00FF"/>
    <a:srgbClr val="00FF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62" autoAdjust="0"/>
    <p:restoredTop sz="94084" autoAdjust="0"/>
  </p:normalViewPr>
  <p:slideViewPr>
    <p:cSldViewPr>
      <p:cViewPr>
        <p:scale>
          <a:sx n="90" d="100"/>
          <a:sy n="90" d="100"/>
        </p:scale>
        <p:origin x="-1335" y="-135"/>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theme" Target="theme/theme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61" Type="http://schemas.openxmlformats.org/officeDocument/2006/relationships/slide" Target="slides/slide59.xml"/><Relationship Id="rId8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10.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image" Target="../media/image1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image" Target="../media/image27.wmf"/><Relationship Id="rId7" Type="http://schemas.openxmlformats.org/officeDocument/2006/relationships/image" Target="../media/image31.wmf"/><Relationship Id="rId2" Type="http://schemas.openxmlformats.org/officeDocument/2006/relationships/image" Target="../media/image26.wmf"/><Relationship Id="rId1" Type="http://schemas.openxmlformats.org/officeDocument/2006/relationships/image" Target="../media/image25.wmf"/><Relationship Id="rId6" Type="http://schemas.openxmlformats.org/officeDocument/2006/relationships/image" Target="../media/image30.wmf"/><Relationship Id="rId5" Type="http://schemas.openxmlformats.org/officeDocument/2006/relationships/image" Target="../media/image29.wmf"/><Relationship Id="rId4" Type="http://schemas.openxmlformats.org/officeDocument/2006/relationships/image" Target="../media/image2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45659"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69635" name="Rectangle 3"/>
          <p:cNvSpPr>
            <a:spLocks noGrp="1" noChangeArrowheads="1"/>
          </p:cNvSpPr>
          <p:nvPr>
            <p:ph type="dt" idx="1"/>
          </p:nvPr>
        </p:nvSpPr>
        <p:spPr bwMode="auto">
          <a:xfrm>
            <a:off x="3850443" y="0"/>
            <a:ext cx="2945659"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56324" name="Rectangle 4"/>
          <p:cNvSpPr>
            <a:spLocks noGrp="1" noRot="1" noChangeAspect="1" noChangeArrowheads="1" noTextEdit="1"/>
          </p:cNvSpPr>
          <p:nvPr>
            <p:ph type="sldImg" idx="2"/>
          </p:nvPr>
        </p:nvSpPr>
        <p:spPr bwMode="auto">
          <a:xfrm>
            <a:off x="931863" y="741363"/>
            <a:ext cx="4933950" cy="3702050"/>
          </a:xfrm>
          <a:prstGeom prst="rect">
            <a:avLst/>
          </a:prstGeom>
          <a:noFill/>
          <a:ln w="9525">
            <a:solidFill>
              <a:srgbClr val="000000"/>
            </a:solidFill>
            <a:miter lim="800000"/>
            <a:headEnd/>
            <a:tailEnd/>
          </a:ln>
        </p:spPr>
      </p:sp>
      <p:sp>
        <p:nvSpPr>
          <p:cNvPr id="69637" name="Rectangle 5"/>
          <p:cNvSpPr>
            <a:spLocks noGrp="1" noChangeArrowheads="1"/>
          </p:cNvSpPr>
          <p:nvPr>
            <p:ph type="body" sz="quarter" idx="3"/>
          </p:nvPr>
        </p:nvSpPr>
        <p:spPr bwMode="auto">
          <a:xfrm>
            <a:off x="679768" y="4690269"/>
            <a:ext cx="5438140" cy="44434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Klepnutím lze upravit styly předlohy textu.</a:t>
            </a:r>
          </a:p>
          <a:p>
            <a:pPr lvl="1"/>
            <a:r>
              <a:rPr lang="en-US" noProof="0" smtClean="0"/>
              <a:t>Druhá úroveň</a:t>
            </a:r>
          </a:p>
          <a:p>
            <a:pPr lvl="2"/>
            <a:r>
              <a:rPr lang="en-US" noProof="0" smtClean="0"/>
              <a:t>Třetí úroveň</a:t>
            </a:r>
          </a:p>
          <a:p>
            <a:pPr lvl="3"/>
            <a:r>
              <a:rPr lang="en-US" noProof="0" smtClean="0"/>
              <a:t>Čtvrtá úroveň</a:t>
            </a:r>
          </a:p>
          <a:p>
            <a:pPr lvl="4"/>
            <a:r>
              <a:rPr lang="en-US" noProof="0" smtClean="0"/>
              <a:t>Pátá úroveň</a:t>
            </a:r>
          </a:p>
        </p:txBody>
      </p:sp>
      <p:sp>
        <p:nvSpPr>
          <p:cNvPr id="69638" name="Rectangle 6"/>
          <p:cNvSpPr>
            <a:spLocks noGrp="1" noChangeArrowheads="1"/>
          </p:cNvSpPr>
          <p:nvPr>
            <p:ph type="ftr" sz="quarter" idx="4"/>
          </p:nvPr>
        </p:nvSpPr>
        <p:spPr bwMode="auto">
          <a:xfrm>
            <a:off x="0" y="9378824"/>
            <a:ext cx="2945659"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69639" name="Rectangle 7"/>
          <p:cNvSpPr>
            <a:spLocks noGrp="1" noChangeArrowheads="1"/>
          </p:cNvSpPr>
          <p:nvPr>
            <p:ph type="sldNum" sz="quarter" idx="5"/>
          </p:nvPr>
        </p:nvSpPr>
        <p:spPr bwMode="auto">
          <a:xfrm>
            <a:off x="3850443" y="9378824"/>
            <a:ext cx="2945659"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A193184A-B19B-4B8E-9E7D-76FD5B3FD12F}" type="slidenum">
              <a:rPr lang="en-US"/>
              <a:pPr>
                <a:defRPr/>
              </a:pPr>
              <a:t>‹#›</a:t>
            </a:fld>
            <a:endParaRPr lang="en-US"/>
          </a:p>
        </p:txBody>
      </p:sp>
    </p:spTree>
    <p:extLst>
      <p:ext uri="{BB962C8B-B14F-4D97-AF65-F5344CB8AC3E}">
        <p14:creationId xmlns:p14="http://schemas.microsoft.com/office/powerpoint/2010/main" val="35004420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Bidirectional path tracing is much more robust than path tracing,</a:t>
            </a:r>
            <a:r>
              <a:rPr lang="en-US" baseline="0" dirty="0" smtClean="0"/>
              <a:t> light tracing, or VPL rendering.</a:t>
            </a:r>
          </a:p>
          <a:p>
            <a:pPr>
              <a:buFont typeface="Arial" pitchFamily="34" charset="0"/>
              <a:buChar char="•"/>
            </a:pPr>
            <a:r>
              <a:rPr lang="en-US" baseline="0" dirty="0" smtClean="0"/>
              <a:t> However, it still struggles with some lighting effects, the most common of which are the </a:t>
            </a:r>
            <a:r>
              <a:rPr lang="en-US" baseline="0" dirty="0" err="1" smtClean="0"/>
              <a:t>specular</a:t>
            </a:r>
            <a:r>
              <a:rPr lang="en-US" baseline="0" dirty="0" smtClean="0"/>
              <a:t>-diffuse-</a:t>
            </a:r>
            <a:r>
              <a:rPr lang="en-US" baseline="0" dirty="0" err="1" smtClean="0"/>
              <a:t>specular</a:t>
            </a:r>
            <a:r>
              <a:rPr lang="en-US" baseline="0" dirty="0" smtClean="0"/>
              <a:t> (SDS) paths corresponding to reflected caustics – in this example the caustics at the pool bottom.</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solidFill>
                  <a:prstClr val="black"/>
                </a:solidFill>
              </a:rPr>
              <a:pPr>
                <a:defRPr/>
              </a:pPr>
              <a:t>2</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lstStyle/>
          <a:p>
            <a:r>
              <a:rPr lang="en-US" dirty="0" smtClean="0"/>
              <a:t>We first trace one subpath from the camera and another</a:t>
            </a:r>
            <a:r>
              <a:rPr lang="en-US" baseline="0" dirty="0" smtClean="0"/>
              <a:t> one from a light source. </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57</a:t>
            </a:fld>
            <a:endParaRPr lang="bg-BG"/>
          </a:p>
        </p:txBody>
      </p:sp>
    </p:spTree>
    <p:extLst>
      <p:ext uri="{BB962C8B-B14F-4D97-AF65-F5344CB8AC3E}">
        <p14:creationId xmlns:p14="http://schemas.microsoft.com/office/powerpoint/2010/main" val="990059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lstStyle/>
          <a:p>
            <a:r>
              <a:rPr lang="en-US" dirty="0" smtClean="0"/>
              <a:t>Now let</a:t>
            </a:r>
            <a:r>
              <a:rPr lang="en-US" baseline="0" dirty="0" smtClean="0"/>
              <a:t>’s see how we complete a full path in BPT and PM. </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58</a:t>
            </a:fld>
            <a:endParaRPr lang="bg-BG"/>
          </a:p>
        </p:txBody>
      </p:sp>
    </p:spTree>
    <p:extLst>
      <p:ext uri="{BB962C8B-B14F-4D97-AF65-F5344CB8AC3E}">
        <p14:creationId xmlns:p14="http://schemas.microsoft.com/office/powerpoint/2010/main" val="13201923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fontScale="92500" lnSpcReduction="10000"/>
              </a:bodyPr>
              <a:lstStyle/>
              <a:p>
                <a:r>
                  <a:rPr lang="en-US" dirty="0" smtClean="0"/>
                  <a:t>Bidirectional path tracing connects the </a:t>
                </a:r>
                <a:r>
                  <a:rPr lang="en-US" noProof="0" dirty="0" smtClean="0"/>
                  <a:t>subpath</a:t>
                </a:r>
                <a:r>
                  <a:rPr lang="en-US" baseline="0" dirty="0" smtClean="0"/>
                  <a:t> </a:t>
                </a:r>
                <a:r>
                  <a:rPr lang="en-US" dirty="0" smtClean="0"/>
                  <a:t>endpoints deterministically.</a:t>
                </a:r>
              </a:p>
              <a:p>
                <a:endParaRPr lang="en-US" dirty="0" smtClean="0"/>
              </a:p>
              <a:p>
                <a:r>
                  <a:rPr lang="en-US" dirty="0" smtClean="0"/>
                  <a:t>[CLICK]</a:t>
                </a:r>
                <a:r>
                  <a:rPr lang="en-US" baseline="0" dirty="0" smtClean="0"/>
                  <a:t> </a:t>
                </a:r>
                <a:r>
                  <a:rPr lang="en-US" dirty="0" smtClean="0"/>
                  <a:t>We call this technique </a:t>
                </a:r>
                <a:r>
                  <a:rPr lang="en-US" i="1" dirty="0" smtClean="0"/>
                  <a:t>vertex connection</a:t>
                </a:r>
                <a:r>
                  <a:rPr lang="en-US" dirty="0" smtClean="0"/>
                  <a:t>. </a:t>
                </a:r>
                <a:r>
                  <a:rPr lang="en-US" baseline="0" dirty="0" smtClean="0"/>
                  <a:t>The PDF of the resulting full path is well known, and is simply the product of the PDFs of two subpaths, which have been sampled independently.</a:t>
                </a:r>
                <a:endParaRPr lang="en-US" dirty="0" smtClean="0"/>
              </a:p>
              <a:p>
                <a:endParaRPr lang="en-US" dirty="0" smtClean="0"/>
              </a:p>
              <a:p>
                <a:r>
                  <a:rPr lang="en-US" dirty="0" smtClean="0"/>
                  <a:t>[CLICK]</a:t>
                </a:r>
                <a:r>
                  <a:rPr lang="en-US" baseline="0" dirty="0" smtClean="0"/>
                  <a:t> Photon mapping, on the other hand, will extend the light subpath by sampling one more vertex </a:t>
                </a:r>
                <a:r>
                  <a:rPr lang="en-US" baseline="0" dirty="0" smtClean="0">
                    <a:effectLst/>
                  </a:rPr>
                  <a:t>from </a:t>
                </a:r>
                <a14:m>
                  <m:oMath xmlns:m="http://schemas.openxmlformats.org/officeDocument/2006/math">
                    <m:sSub>
                      <m:sSubPr>
                        <m:ctrlPr>
                          <a:rPr lang="en-US" sz="1200" i="1" smtClean="0">
                            <a:effectLst/>
                            <a:latin typeface="Cambria Math"/>
                          </a:rPr>
                        </m:ctrlPr>
                      </m:sSubPr>
                      <m:e>
                        <m:r>
                          <m:rPr>
                            <m:nor/>
                          </m:rPr>
                          <a:rPr lang="en-US" sz="1200" b="1">
                            <a:effectLst/>
                            <a:latin typeface="Cambria Math"/>
                          </a:rPr>
                          <m:t>x</m:t>
                        </m:r>
                      </m:e>
                      <m:sub>
                        <m:r>
                          <a:rPr lang="en-US" sz="1200" b="0" i="1" smtClean="0">
                            <a:effectLst/>
                            <a:latin typeface="Cambria Math"/>
                          </a:rPr>
                          <m:t>1</m:t>
                        </m:r>
                      </m:sub>
                    </m:sSub>
                  </m:oMath>
                </a14:m>
                <a:r>
                  <a:rPr lang="en-US" baseline="0" dirty="0" smtClean="0"/>
                  <a:t>, and will concatenate the two subpaths </a:t>
                </a:r>
                <a:r>
                  <a:rPr lang="en-US" baseline="0" dirty="0" smtClean="0">
                    <a:effectLst/>
                  </a:rPr>
                  <a:t>only if the “photon” hit-point </a:t>
                </a:r>
                <a14:m>
                  <m:oMath xmlns:m="http://schemas.openxmlformats.org/officeDocument/2006/math">
                    <m:sSubSup>
                      <m:sSubSupPr>
                        <m:ctrlPr>
                          <a:rPr lang="en-US" sz="1200" b="0" i="1" smtClean="0">
                            <a:effectLst/>
                            <a:latin typeface="Cambria Math"/>
                          </a:rPr>
                        </m:ctrlPr>
                      </m:sSubSupPr>
                      <m:e>
                        <m:r>
                          <m:rPr>
                            <m:nor/>
                          </m:rPr>
                          <a:rPr lang="en-US" sz="1200" b="1">
                            <a:effectLst/>
                            <a:latin typeface="Cambria Math"/>
                          </a:rPr>
                          <m:t>x</m:t>
                        </m:r>
                      </m:e>
                      <m:sub>
                        <m:r>
                          <a:rPr lang="en-US" sz="1200" b="0" i="1" smtClean="0">
                            <a:effectLst/>
                            <a:latin typeface="Cambria Math"/>
                          </a:rPr>
                          <m:t>2</m:t>
                        </m:r>
                      </m:sub>
                      <m:sup>
                        <m:r>
                          <a:rPr lang="en-US" sz="1200" b="0" i="1" smtClean="0">
                            <a:effectLst/>
                            <a:latin typeface="Cambria Math"/>
                          </a:rPr>
                          <m:t>∗</m:t>
                        </m:r>
                      </m:sup>
                    </m:sSubSup>
                    <m:r>
                      <a:rPr lang="en-US" sz="1200" b="0" i="0" smtClean="0">
                        <a:effectLst/>
                        <a:latin typeface="Cambria Math"/>
                      </a:rPr>
                      <m:t> </m:t>
                    </m:r>
                  </m:oMath>
                </a14:m>
                <a:r>
                  <a:rPr lang="en-US" baseline="0" dirty="0" smtClean="0">
                    <a:effectLst/>
                  </a:rPr>
                  <a:t> lies within a distance </a:t>
                </a:r>
                <a14:m>
                  <m:oMath xmlns:m="http://schemas.openxmlformats.org/officeDocument/2006/math">
                    <m:r>
                      <a:rPr lang="en-US" sz="1200" i="1" smtClean="0">
                        <a:effectLst/>
                        <a:latin typeface="Cambria Math"/>
                      </a:rPr>
                      <m:t>𝑟</m:t>
                    </m:r>
                  </m:oMath>
                </a14:m>
                <a:r>
                  <a:rPr lang="en-US" baseline="0" dirty="0" smtClean="0">
                    <a:effectLst/>
                  </a:rPr>
                  <a:t> from </a:t>
                </a:r>
                <a14:m>
                  <m:oMath xmlns:m="http://schemas.openxmlformats.org/officeDocument/2006/math">
                    <m:sSub>
                      <m:sSubPr>
                        <m:ctrlPr>
                          <a:rPr lang="en-US" sz="1200" i="1" smtClean="0">
                            <a:effectLst/>
                            <a:latin typeface="Cambria Math"/>
                          </a:rPr>
                        </m:ctrlPr>
                      </m:sSubPr>
                      <m:e>
                        <m:r>
                          <m:rPr>
                            <m:nor/>
                          </m:rPr>
                          <a:rPr lang="en-US" sz="1200" b="1">
                            <a:effectLst/>
                            <a:latin typeface="Cambria Math"/>
                          </a:rPr>
                          <m:t>x</m:t>
                        </m:r>
                      </m:e>
                      <m:sub>
                        <m:r>
                          <a:rPr lang="en-US" sz="1200" b="0" i="1" smtClean="0">
                            <a:effectLst/>
                            <a:latin typeface="Cambria Math"/>
                          </a:rPr>
                          <m:t>2</m:t>
                        </m:r>
                      </m:sub>
                    </m:sSub>
                  </m:oMath>
                </a14:m>
                <a:r>
                  <a:rPr lang="en-GB" sz="1200" dirty="0" smtClean="0">
                    <a:effectLst/>
                  </a:rPr>
                  <a:t>.</a:t>
                </a:r>
              </a:p>
              <a:p>
                <a:endParaRPr lang="en-GB" sz="1200" dirty="0" smtClean="0">
                  <a:effectLst/>
                </a:endParaRPr>
              </a:p>
              <a:p>
                <a:r>
                  <a:rPr lang="en-GB" sz="1200" dirty="0" smtClean="0">
                    <a:effectLst/>
                  </a:rPr>
                  <a:t>[CLICK] We label this technique </a:t>
                </a:r>
                <a:r>
                  <a:rPr lang="en-GB" sz="1200" i="1" dirty="0" smtClean="0">
                    <a:effectLst/>
                  </a:rPr>
                  <a:t>vertex merging</a:t>
                </a:r>
                <a:r>
                  <a:rPr lang="en-GB" sz="1200" i="0" dirty="0" smtClean="0">
                    <a:effectLst/>
                  </a:rPr>
                  <a:t>, as</a:t>
                </a:r>
                <a:r>
                  <a:rPr lang="en-GB" sz="1200" i="0" baseline="0" dirty="0" smtClean="0">
                    <a:effectLst/>
                  </a:rPr>
                  <a:t> it can be intuitively thought to weld the endpoints of the two subpaths if they lie close to each other.</a:t>
                </a:r>
                <a:endParaRPr lang="en-GB" sz="1200" i="0" dirty="0" smtClean="0">
                  <a:effectLst/>
                </a:endParaRPr>
              </a:p>
              <a:p>
                <a:endParaRPr lang="en-GB" sz="1200" dirty="0" smtClean="0">
                  <a:effectLst/>
                </a:endParaRPr>
              </a:p>
              <a:p>
                <a:r>
                  <a:rPr lang="en-GB" sz="1200" dirty="0" smtClean="0">
                    <a:effectLst/>
                  </a:rPr>
                  <a:t>[CLICK] What remains is</a:t>
                </a:r>
                <a:r>
                  <a:rPr lang="en-GB" sz="1200" baseline="0" dirty="0" smtClean="0">
                    <a:effectLst/>
                  </a:rPr>
                  <a:t> to derive the PDF of the resulting full path. To do this, we can interpret the last step as establishing a regular vertex connection between </a:t>
                </a:r>
                <a14:m>
                  <m:oMath xmlns:m="http://schemas.openxmlformats.org/officeDocument/2006/math">
                    <m:sSub>
                      <m:sSubPr>
                        <m:ctrlPr>
                          <a:rPr lang="en-US" sz="1200" i="1" smtClean="0">
                            <a:effectLst/>
                            <a:latin typeface="Cambria Math"/>
                          </a:rPr>
                        </m:ctrlPr>
                      </m:sSubPr>
                      <m:e>
                        <m:r>
                          <m:rPr>
                            <m:nor/>
                          </m:rPr>
                          <a:rPr lang="en-US" sz="1200" b="1">
                            <a:effectLst/>
                            <a:latin typeface="Cambria Math"/>
                          </a:rPr>
                          <m:t>x</m:t>
                        </m:r>
                      </m:e>
                      <m:sub>
                        <m:r>
                          <a:rPr lang="en-US" sz="1200" b="0" i="1" smtClean="0">
                            <a:effectLst/>
                            <a:latin typeface="Cambria Math"/>
                          </a:rPr>
                          <m:t>1</m:t>
                        </m:r>
                      </m:sub>
                    </m:sSub>
                  </m:oMath>
                </a14:m>
                <a:r>
                  <a:rPr lang="en-GB" sz="1200" baseline="0" dirty="0" smtClean="0">
                    <a:effectLst/>
                  </a:rPr>
                  <a:t> and </a:t>
                </a:r>
                <a14:m>
                  <m:oMath xmlns:m="http://schemas.openxmlformats.org/officeDocument/2006/math">
                    <m:sSub>
                      <m:sSubPr>
                        <m:ctrlPr>
                          <a:rPr lang="en-US" sz="1200" i="1" smtClean="0">
                            <a:effectLst/>
                            <a:latin typeface="Cambria Math"/>
                          </a:rPr>
                        </m:ctrlPr>
                      </m:sSubPr>
                      <m:e>
                        <m:r>
                          <m:rPr>
                            <m:nor/>
                          </m:rPr>
                          <a:rPr lang="en-US" sz="1200" b="1">
                            <a:effectLst/>
                            <a:latin typeface="Cambria Math"/>
                          </a:rPr>
                          <m:t>x</m:t>
                        </m:r>
                      </m:e>
                      <m:sub>
                        <m:r>
                          <a:rPr lang="en-US" sz="1200" b="0" i="1" smtClean="0">
                            <a:effectLst/>
                            <a:latin typeface="Cambria Math"/>
                          </a:rPr>
                          <m:t>2</m:t>
                        </m:r>
                      </m:sub>
                    </m:sSub>
                  </m:oMath>
                </a14:m>
                <a:r>
                  <a:rPr lang="en-GB" sz="1200" baseline="0" dirty="0" smtClean="0">
                    <a:effectLst/>
                  </a:rPr>
                  <a:t>, but conditioning its acceptance on the random event that a vertex </a:t>
                </a:r>
                <a14:m>
                  <m:oMath xmlns:m="http://schemas.openxmlformats.org/officeDocument/2006/math">
                    <m:sSubSup>
                      <m:sSubSupPr>
                        <m:ctrlPr>
                          <a:rPr lang="en-US" sz="1200" b="0" i="1" smtClean="0">
                            <a:effectLst/>
                            <a:latin typeface="Cambria Math"/>
                          </a:rPr>
                        </m:ctrlPr>
                      </m:sSubSupPr>
                      <m:e>
                        <m:r>
                          <m:rPr>
                            <m:nor/>
                          </m:rPr>
                          <a:rPr lang="en-US" sz="1200" b="1">
                            <a:effectLst/>
                            <a:latin typeface="Cambria Math"/>
                          </a:rPr>
                          <m:t>x</m:t>
                        </m:r>
                      </m:e>
                      <m:sub>
                        <m:r>
                          <a:rPr lang="en-US" sz="1200" b="0" i="1" smtClean="0">
                            <a:effectLst/>
                            <a:latin typeface="Cambria Math"/>
                          </a:rPr>
                          <m:t>2</m:t>
                        </m:r>
                      </m:sub>
                      <m:sup>
                        <m:r>
                          <a:rPr lang="en-US" sz="1200" b="0" i="1" smtClean="0">
                            <a:effectLst/>
                            <a:latin typeface="Cambria Math"/>
                          </a:rPr>
                          <m:t>∗</m:t>
                        </m:r>
                      </m:sup>
                    </m:sSubSup>
                  </m:oMath>
                </a14:m>
                <a:r>
                  <a:rPr lang="en-GB" sz="1200" baseline="0" dirty="0" smtClean="0">
                    <a:effectLst/>
                  </a:rPr>
                  <a:t> sampled from </a:t>
                </a:r>
                <a14:m>
                  <m:oMath xmlns:m="http://schemas.openxmlformats.org/officeDocument/2006/math">
                    <m:sSub>
                      <m:sSubPr>
                        <m:ctrlPr>
                          <a:rPr lang="en-US" sz="1200" i="1" smtClean="0">
                            <a:effectLst/>
                            <a:latin typeface="Cambria Math"/>
                          </a:rPr>
                        </m:ctrlPr>
                      </m:sSubPr>
                      <m:e>
                        <m:r>
                          <m:rPr>
                            <m:nor/>
                          </m:rPr>
                          <a:rPr lang="en-US" sz="1200" b="1">
                            <a:effectLst/>
                            <a:latin typeface="Cambria Math"/>
                          </a:rPr>
                          <m:t>x</m:t>
                        </m:r>
                      </m:e>
                      <m:sub>
                        <m:r>
                          <a:rPr lang="en-US" sz="1200" b="0" i="1" smtClean="0">
                            <a:effectLst/>
                            <a:latin typeface="Cambria Math"/>
                          </a:rPr>
                          <m:t>1</m:t>
                        </m:r>
                      </m:sub>
                    </m:sSub>
                  </m:oMath>
                </a14:m>
                <a:r>
                  <a:rPr lang="en-GB" sz="1200" baseline="0" dirty="0" smtClean="0">
                    <a:effectLst/>
                  </a:rPr>
                  <a:t> lands within a distance </a:t>
                </a:r>
                <a14:m>
                  <m:oMath xmlns:m="http://schemas.openxmlformats.org/officeDocument/2006/math">
                    <m:r>
                      <a:rPr lang="en-US" sz="1200" i="1" smtClean="0">
                        <a:effectLst/>
                        <a:latin typeface="Cambria Math"/>
                      </a:rPr>
                      <m:t>𝑟</m:t>
                    </m:r>
                  </m:oMath>
                </a14:m>
                <a:r>
                  <a:rPr lang="en-GB" sz="1200" baseline="0" dirty="0" smtClean="0">
                    <a:effectLst/>
                  </a:rPr>
                  <a:t> to </a:t>
                </a:r>
                <a14:m>
                  <m:oMath xmlns:m="http://schemas.openxmlformats.org/officeDocument/2006/math">
                    <m:sSub>
                      <m:sSubPr>
                        <m:ctrlPr>
                          <a:rPr lang="en-US" sz="1200" i="1" smtClean="0">
                            <a:effectLst/>
                            <a:latin typeface="Cambria Math"/>
                          </a:rPr>
                        </m:ctrlPr>
                      </m:sSubPr>
                      <m:e>
                        <m:r>
                          <m:rPr>
                            <m:nor/>
                          </m:rPr>
                          <a:rPr lang="en-US" sz="1200" b="1">
                            <a:effectLst/>
                            <a:latin typeface="Cambria Math"/>
                          </a:rPr>
                          <m:t>x</m:t>
                        </m:r>
                      </m:e>
                      <m:sub>
                        <m:r>
                          <a:rPr lang="en-US" sz="1200" b="0" i="1" smtClean="0">
                            <a:effectLst/>
                            <a:latin typeface="Cambria Math"/>
                          </a:rPr>
                          <m:t>2</m:t>
                        </m:r>
                      </m:sub>
                    </m:sSub>
                  </m:oMath>
                </a14:m>
                <a:r>
                  <a:rPr lang="en-GB" sz="1200" baseline="0" dirty="0" smtClean="0">
                    <a:effectLst/>
                  </a:rPr>
                  <a:t>. The </a:t>
                </a:r>
                <a:r>
                  <a:rPr lang="en-GB" sz="1200" dirty="0" smtClean="0">
                    <a:effectLst/>
                  </a:rPr>
                  <a:t>full path PDF is then again the product of the subpath</a:t>
                </a:r>
                <a:r>
                  <a:rPr lang="en-GB" sz="1200" baseline="0" dirty="0" smtClean="0">
                    <a:effectLst/>
                  </a:rPr>
                  <a:t> PDFs</a:t>
                </a:r>
                <a:r>
                  <a:rPr lang="en-GB" sz="1200" dirty="0" smtClean="0">
                    <a:effectLst/>
                  </a:rPr>
                  <a:t>,</a:t>
                </a:r>
                <a:r>
                  <a:rPr lang="en-GB" sz="1200" baseline="0" dirty="0" smtClean="0">
                    <a:effectLst/>
                  </a:rPr>
                  <a:t> but in addition multiplied by the probability of sampling the point </a:t>
                </a:r>
                <a14:m>
                  <m:oMath xmlns:m="http://schemas.openxmlformats.org/officeDocument/2006/math">
                    <m:sSubSup>
                      <m:sSubSupPr>
                        <m:ctrlPr>
                          <a:rPr lang="en-US" sz="1200" b="0" i="1" smtClean="0">
                            <a:effectLst/>
                            <a:latin typeface="Cambria Math"/>
                          </a:rPr>
                        </m:ctrlPr>
                      </m:sSubSupPr>
                      <m:e>
                        <m:r>
                          <m:rPr>
                            <m:nor/>
                          </m:rPr>
                          <a:rPr lang="en-US" sz="1200" b="1">
                            <a:effectLst/>
                            <a:latin typeface="Cambria Math"/>
                          </a:rPr>
                          <m:t>x</m:t>
                        </m:r>
                      </m:e>
                      <m:sub>
                        <m:r>
                          <a:rPr lang="en-US" sz="1200" b="0" i="1" smtClean="0">
                            <a:effectLst/>
                            <a:latin typeface="Cambria Math"/>
                          </a:rPr>
                          <m:t>2</m:t>
                        </m:r>
                      </m:sub>
                      <m:sup>
                        <m:r>
                          <a:rPr lang="en-US" sz="1200" b="0" i="1" smtClean="0">
                            <a:effectLst/>
                            <a:latin typeface="Cambria Math"/>
                          </a:rPr>
                          <m:t>∗</m:t>
                        </m:r>
                      </m:sup>
                    </m:sSubSup>
                  </m:oMath>
                </a14:m>
                <a:r>
                  <a:rPr lang="en-GB" sz="1200" dirty="0" smtClean="0">
                    <a:effectLst/>
                  </a:rPr>
                  <a:t> within a distance </a:t>
                </a:r>
                <a14:m>
                  <m:oMath xmlns:m="http://schemas.openxmlformats.org/officeDocument/2006/math">
                    <m:r>
                      <a:rPr lang="en-US" sz="1200" i="1" smtClean="0">
                        <a:effectLst/>
                        <a:latin typeface="Cambria Math"/>
                      </a:rPr>
                      <m:t>𝑟</m:t>
                    </m:r>
                  </m:oMath>
                </a14:m>
                <a:r>
                  <a:rPr lang="en-GB" sz="1200" dirty="0" smtClean="0">
                    <a:effectLst/>
                  </a:rPr>
                  <a:t> of </a:t>
                </a:r>
                <a14:m>
                  <m:oMath xmlns:m="http://schemas.openxmlformats.org/officeDocument/2006/math">
                    <m:sSub>
                      <m:sSubPr>
                        <m:ctrlPr>
                          <a:rPr lang="en-US" sz="1200" i="1" smtClean="0">
                            <a:effectLst/>
                            <a:latin typeface="Cambria Math"/>
                          </a:rPr>
                        </m:ctrlPr>
                      </m:sSubPr>
                      <m:e>
                        <m:r>
                          <m:rPr>
                            <m:nor/>
                          </m:rPr>
                          <a:rPr lang="en-US" sz="1200" b="1">
                            <a:effectLst/>
                            <a:latin typeface="Cambria Math"/>
                          </a:rPr>
                          <m:t>x</m:t>
                        </m:r>
                      </m:e>
                      <m:sub>
                        <m:r>
                          <a:rPr lang="en-US" sz="1200" b="0" i="1" smtClean="0">
                            <a:effectLst/>
                            <a:latin typeface="Cambria Math"/>
                          </a:rPr>
                          <m:t>2</m:t>
                        </m:r>
                      </m:sub>
                    </m:sSub>
                  </m:oMath>
                </a14:m>
                <a:r>
                  <a:rPr lang="en-GB" sz="1200" dirty="0" smtClean="0">
                    <a:effectLst/>
                  </a:rPr>
                  <a:t>. This acceptance probability</a:t>
                </a:r>
                <a:r>
                  <a:rPr lang="en-GB" sz="1200" baseline="0" dirty="0" smtClean="0">
                    <a:effectLst/>
                  </a:rPr>
                  <a:t> is equal to the integral of the PDF of </a:t>
                </a:r>
                <a14:m>
                  <m:oMath xmlns:m="http://schemas.openxmlformats.org/officeDocument/2006/math">
                    <m:sSubSup>
                      <m:sSubSupPr>
                        <m:ctrlPr>
                          <a:rPr lang="en-US" sz="1200" b="0" i="1" smtClean="0">
                            <a:effectLst/>
                            <a:latin typeface="Cambria Math"/>
                          </a:rPr>
                        </m:ctrlPr>
                      </m:sSubSupPr>
                      <m:e>
                        <m:r>
                          <m:rPr>
                            <m:nor/>
                          </m:rPr>
                          <a:rPr lang="en-US" sz="1200" b="1">
                            <a:effectLst/>
                            <a:latin typeface="Cambria Math"/>
                          </a:rPr>
                          <m:t>x</m:t>
                        </m:r>
                      </m:e>
                      <m:sub>
                        <m:r>
                          <a:rPr lang="en-US" sz="1200" b="0" i="1" smtClean="0">
                            <a:effectLst/>
                            <a:latin typeface="Cambria Math"/>
                          </a:rPr>
                          <m:t>2</m:t>
                        </m:r>
                      </m:sub>
                      <m:sup>
                        <m:r>
                          <a:rPr lang="en-US" sz="1200" b="0" i="1" smtClean="0">
                            <a:effectLst/>
                            <a:latin typeface="Cambria Math"/>
                          </a:rPr>
                          <m:t>∗</m:t>
                        </m:r>
                      </m:sup>
                    </m:sSubSup>
                  </m:oMath>
                </a14:m>
                <a:r>
                  <a:rPr lang="en-GB" sz="1200" baseline="0" dirty="0" smtClean="0">
                    <a:effectLst/>
                  </a:rPr>
                  <a:t> over the </a:t>
                </a:r>
                <a14:m>
                  <m:oMath xmlns:m="http://schemas.openxmlformats.org/officeDocument/2006/math">
                    <m:r>
                      <a:rPr lang="en-US" sz="1200" i="1" smtClean="0">
                        <a:effectLst/>
                        <a:latin typeface="Cambria Math"/>
                      </a:rPr>
                      <m:t>𝑟</m:t>
                    </m:r>
                  </m:oMath>
                </a14:m>
                <a:r>
                  <a:rPr lang="en-GB" sz="1200" baseline="0" dirty="0" smtClean="0">
                    <a:effectLst/>
                  </a:rPr>
                  <a:t>-</a:t>
                </a:r>
                <a:r>
                  <a:rPr lang="en-US" sz="1200" baseline="0" noProof="0" dirty="0" smtClean="0">
                    <a:effectLst/>
                  </a:rPr>
                  <a:t>neighborhood</a:t>
                </a:r>
                <a:r>
                  <a:rPr lang="en-GB" sz="1200" baseline="0" dirty="0" smtClean="0">
                    <a:effectLst/>
                  </a:rPr>
                  <a:t> of </a:t>
                </a:r>
                <a14:m>
                  <m:oMath xmlns:m="http://schemas.openxmlformats.org/officeDocument/2006/math">
                    <m:sSub>
                      <m:sSubPr>
                        <m:ctrlPr>
                          <a:rPr lang="en-US" sz="1200" i="1" smtClean="0">
                            <a:effectLst/>
                            <a:latin typeface="Cambria Math"/>
                          </a:rPr>
                        </m:ctrlPr>
                      </m:sSubPr>
                      <m:e>
                        <m:r>
                          <m:rPr>
                            <m:nor/>
                          </m:rPr>
                          <a:rPr lang="en-US" sz="1200" b="1">
                            <a:effectLst/>
                            <a:latin typeface="Cambria Math"/>
                          </a:rPr>
                          <m:t>x</m:t>
                        </m:r>
                      </m:e>
                      <m:sub>
                        <m:r>
                          <a:rPr lang="en-US" sz="1200" b="0" i="1" smtClean="0">
                            <a:effectLst/>
                            <a:latin typeface="Cambria Math"/>
                          </a:rPr>
                          <m:t>1</m:t>
                        </m:r>
                      </m:sub>
                    </m:sSub>
                  </m:oMath>
                </a14:m>
                <a:r>
                  <a:rPr lang="en-GB" sz="1200" baseline="0" dirty="0" smtClean="0">
                    <a:effectLst/>
                  </a:rPr>
                  <a:t>.</a:t>
                </a:r>
              </a:p>
              <a:p>
                <a:endParaRPr lang="en-GB" sz="1200" baseline="0" dirty="0" smtClean="0">
                  <a:effectLst/>
                </a:endParaRPr>
              </a:p>
              <a:p>
                <a:r>
                  <a:rPr lang="en-GB" sz="1200" dirty="0" smtClean="0">
                    <a:effectLst/>
                  </a:rPr>
                  <a:t>[CLICK] Under the reasonable assumptions</a:t>
                </a:r>
                <a:r>
                  <a:rPr lang="en-GB" sz="1200" baseline="0" dirty="0" smtClean="0">
                    <a:effectLst/>
                  </a:rPr>
                  <a:t> that</a:t>
                </a:r>
                <a:r>
                  <a:rPr lang="en-GB" sz="1200" dirty="0" smtClean="0">
                    <a:effectLst/>
                  </a:rPr>
                  <a:t> the surface around</a:t>
                </a:r>
                <a:r>
                  <a:rPr lang="en-GB" sz="1200" baseline="0" dirty="0" smtClean="0">
                    <a:effectLst/>
                  </a:rPr>
                  <a:t> </a:t>
                </a:r>
                <a14:m>
                  <m:oMath xmlns:m="http://schemas.openxmlformats.org/officeDocument/2006/math">
                    <m:sSub>
                      <m:sSubPr>
                        <m:ctrlPr>
                          <a:rPr lang="en-US" sz="1200" i="1" smtClean="0">
                            <a:effectLst/>
                            <a:latin typeface="Cambria Math"/>
                          </a:rPr>
                        </m:ctrlPr>
                      </m:sSubPr>
                      <m:e>
                        <m:r>
                          <m:rPr>
                            <m:nor/>
                          </m:rPr>
                          <a:rPr lang="en-US" sz="1200" b="1">
                            <a:effectLst/>
                            <a:latin typeface="Cambria Math"/>
                          </a:rPr>
                          <m:t>x</m:t>
                        </m:r>
                      </m:e>
                      <m:sub>
                        <m:r>
                          <a:rPr lang="en-US" sz="1200" b="0" i="1" smtClean="0">
                            <a:effectLst/>
                            <a:latin typeface="Cambria Math"/>
                          </a:rPr>
                          <m:t>1</m:t>
                        </m:r>
                      </m:sub>
                    </m:sSub>
                  </m:oMath>
                </a14:m>
                <a:r>
                  <a:rPr lang="en-GB" sz="1200" dirty="0" smtClean="0">
                    <a:effectLst/>
                  </a:rPr>
                  <a:t> is locally flat</a:t>
                </a:r>
                <a:r>
                  <a:rPr lang="en-GB" sz="1200" baseline="0" dirty="0" smtClean="0">
                    <a:effectLst/>
                  </a:rPr>
                  <a:t>, i.e. that </a:t>
                </a:r>
                <a:r>
                  <a:rPr lang="en-US" sz="1200" baseline="0" dirty="0" smtClean="0">
                    <a:effectLst/>
                  </a:rPr>
                  <a:t>this neighborhood</a:t>
                </a:r>
                <a:r>
                  <a:rPr lang="en-GB" sz="1200" dirty="0" smtClean="0">
                    <a:effectLst/>
                  </a:rPr>
                  <a:t> is a disk, and that the density of</a:t>
                </a:r>
                <a:r>
                  <a:rPr lang="en-GB" sz="1200" baseline="0" dirty="0" smtClean="0">
                    <a:effectLst/>
                  </a:rPr>
                  <a:t> </a:t>
                </a:r>
                <a14:m>
                  <m:oMath xmlns:m="http://schemas.openxmlformats.org/officeDocument/2006/math">
                    <m:sSubSup>
                      <m:sSubSupPr>
                        <m:ctrlPr>
                          <a:rPr lang="en-US" sz="1200" b="0" i="1" smtClean="0">
                            <a:effectLst/>
                            <a:latin typeface="Cambria Math"/>
                          </a:rPr>
                        </m:ctrlPr>
                      </m:sSubSupPr>
                      <m:e>
                        <m:r>
                          <m:rPr>
                            <m:nor/>
                          </m:rPr>
                          <a:rPr lang="en-US" sz="1200" b="1">
                            <a:effectLst/>
                            <a:latin typeface="Cambria Math"/>
                          </a:rPr>
                          <m:t>x</m:t>
                        </m:r>
                      </m:e>
                      <m:sub>
                        <m:r>
                          <a:rPr lang="en-US" sz="1200" b="0" i="1" smtClean="0">
                            <a:effectLst/>
                            <a:latin typeface="Cambria Math"/>
                          </a:rPr>
                          <m:t>2</m:t>
                        </m:r>
                      </m:sub>
                      <m:sup>
                        <m:r>
                          <a:rPr lang="en-US" sz="1200" b="0" i="1" smtClean="0">
                            <a:effectLst/>
                            <a:latin typeface="Cambria Math"/>
                          </a:rPr>
                          <m:t>∗</m:t>
                        </m:r>
                      </m:sup>
                    </m:sSubSup>
                  </m:oMath>
                </a14:m>
                <a:r>
                  <a:rPr lang="en-GB" sz="1200" dirty="0" smtClean="0">
                    <a:effectLst/>
                  </a:rPr>
                  <a:t> is constant inside this disc, the</a:t>
                </a:r>
                <a:r>
                  <a:rPr lang="en-GB" sz="1200" baseline="0" dirty="0" smtClean="0">
                    <a:effectLst/>
                  </a:rPr>
                  <a:t> integral</a:t>
                </a:r>
                <a:r>
                  <a:rPr lang="en-GB" sz="1200" dirty="0" smtClean="0">
                    <a:effectLst/>
                  </a:rPr>
                  <a:t> can be well approximated by the PDF of the actual point </a:t>
                </a:r>
                <a14:m>
                  <m:oMath xmlns:m="http://schemas.openxmlformats.org/officeDocument/2006/math">
                    <m:sSubSup>
                      <m:sSubSupPr>
                        <m:ctrlPr>
                          <a:rPr lang="en-US" sz="1200" b="0" i="1" smtClean="0">
                            <a:effectLst/>
                            <a:latin typeface="Cambria Math"/>
                          </a:rPr>
                        </m:ctrlPr>
                      </m:sSubSupPr>
                      <m:e>
                        <m:r>
                          <m:rPr>
                            <m:nor/>
                          </m:rPr>
                          <a:rPr lang="en-US" sz="1200" b="1">
                            <a:effectLst/>
                            <a:latin typeface="Cambria Math"/>
                          </a:rPr>
                          <m:t>x</m:t>
                        </m:r>
                      </m:e>
                      <m:sub>
                        <m:r>
                          <a:rPr lang="en-US" sz="1200" b="0" i="1" smtClean="0">
                            <a:effectLst/>
                            <a:latin typeface="Cambria Math"/>
                          </a:rPr>
                          <m:t>2</m:t>
                        </m:r>
                      </m:sub>
                      <m:sup>
                        <m:r>
                          <a:rPr lang="en-US" sz="1200" b="0" i="1" smtClean="0">
                            <a:effectLst/>
                            <a:latin typeface="Cambria Math"/>
                          </a:rPr>
                          <m:t>∗</m:t>
                        </m:r>
                      </m:sup>
                    </m:sSubSup>
                  </m:oMath>
                </a14:m>
                <a:r>
                  <a:rPr lang="en-GB" sz="1200" dirty="0" smtClean="0">
                    <a:effectLst/>
                  </a:rPr>
                  <a:t> we have sampled, multiplied by the disc area</a:t>
                </a:r>
                <a:r>
                  <a:rPr lang="en-GB" sz="1200" baseline="0" dirty="0" smtClean="0">
                    <a:effectLst/>
                  </a:rPr>
                  <a:t> </a:t>
                </a:r>
                <a14:m>
                  <m:oMath xmlns:m="http://schemas.openxmlformats.org/officeDocument/2006/math">
                    <m:r>
                      <a:rPr lang="en-US" sz="1200" b="0" i="1" baseline="0" smtClean="0">
                        <a:effectLst/>
                        <a:latin typeface="Cambria Math"/>
                      </a:rPr>
                      <m:t>𝜋</m:t>
                    </m:r>
                    <m:sSup>
                      <m:sSupPr>
                        <m:ctrlPr>
                          <a:rPr lang="en-US" sz="1200" b="0" i="1" baseline="0" smtClean="0">
                            <a:effectLst/>
                            <a:latin typeface="Cambria Math"/>
                          </a:rPr>
                        </m:ctrlPr>
                      </m:sSupPr>
                      <m:e>
                        <m:r>
                          <a:rPr lang="en-US" sz="1200" b="0" i="1" baseline="0" smtClean="0">
                            <a:effectLst/>
                            <a:latin typeface="Cambria Math"/>
                          </a:rPr>
                          <m:t>𝑟</m:t>
                        </m:r>
                      </m:e>
                      <m:sup>
                        <m:r>
                          <a:rPr lang="en-US" sz="1200" b="0" i="1" baseline="0" smtClean="0">
                            <a:effectLst/>
                            <a:latin typeface="Cambria Math"/>
                          </a:rPr>
                          <m:t>2</m:t>
                        </m:r>
                      </m:sup>
                    </m:sSup>
                  </m:oMath>
                </a14:m>
                <a:r>
                  <a:rPr lang="en-GB" sz="1200" dirty="0" smtClean="0">
                    <a:effectLst/>
                  </a:rPr>
                  <a:t>.</a:t>
                </a:r>
                <a:endParaRPr lang="en-US" dirty="0"/>
              </a:p>
              <a:p>
                <a:endParaRPr lang="en-US" dirty="0"/>
              </a:p>
            </p:txBody>
          </p:sp>
        </mc:Choice>
        <mc:Fallback xmlns="">
          <p:sp>
            <p:nvSpPr>
              <p:cNvPr id="3" name="Notes Placeholder 2"/>
              <p:cNvSpPr>
                <a:spLocks noGrp="1"/>
              </p:cNvSpPr>
              <p:nvPr>
                <p:ph type="body" idx="1"/>
              </p:nvPr>
            </p:nvSpPr>
            <p:spPr/>
            <p:txBody>
              <a:bodyPr>
                <a:normAutofit fontScale="92500" lnSpcReduction="20000"/>
              </a:bodyPr>
              <a:lstStyle/>
              <a:p>
                <a:r>
                  <a:rPr lang="en-US" dirty="0" smtClean="0"/>
                  <a:t>Bidirectional path tracing connects the </a:t>
                </a:r>
                <a:r>
                  <a:rPr lang="en-US" noProof="0" dirty="0" smtClean="0"/>
                  <a:t>subpath</a:t>
                </a:r>
                <a:r>
                  <a:rPr lang="en-US" baseline="0" dirty="0" smtClean="0"/>
                  <a:t> </a:t>
                </a:r>
                <a:r>
                  <a:rPr lang="en-US" dirty="0" smtClean="0"/>
                  <a:t>endpoints deterministically.</a:t>
                </a:r>
              </a:p>
              <a:p>
                <a:endParaRPr lang="en-US" dirty="0" smtClean="0"/>
              </a:p>
              <a:p>
                <a:r>
                  <a:rPr lang="en-US" dirty="0" smtClean="0"/>
                  <a:t>[CLICK]</a:t>
                </a:r>
                <a:r>
                  <a:rPr lang="en-US" baseline="0" dirty="0" smtClean="0"/>
                  <a:t> </a:t>
                </a:r>
                <a:r>
                  <a:rPr lang="en-US" dirty="0" smtClean="0"/>
                  <a:t>We call this technique </a:t>
                </a:r>
                <a:r>
                  <a:rPr lang="en-US" i="1" dirty="0" smtClean="0"/>
                  <a:t>vertex connection</a:t>
                </a:r>
                <a:r>
                  <a:rPr lang="en-US" dirty="0" smtClean="0"/>
                  <a:t>. </a:t>
                </a:r>
                <a:r>
                  <a:rPr lang="en-US" baseline="0" dirty="0" smtClean="0"/>
                  <a:t>The PDF of the resulting full path is well known, and is simply the product of the PDFs of two subpaths, which have been sampled independently.</a:t>
                </a:r>
                <a:endParaRPr lang="en-US" dirty="0" smtClean="0"/>
              </a:p>
              <a:p>
                <a:endParaRPr lang="en-US" dirty="0" smtClean="0"/>
              </a:p>
              <a:p>
                <a:r>
                  <a:rPr lang="en-US" dirty="0" smtClean="0"/>
                  <a:t>[CLICK]</a:t>
                </a:r>
                <a:r>
                  <a:rPr lang="en-US" baseline="0" dirty="0" smtClean="0"/>
                  <a:t> Photon mapping, on the other hand, will extend the light subpath by sampling one more vertex </a:t>
                </a:r>
                <a:r>
                  <a:rPr lang="en-US" baseline="0" dirty="0" smtClean="0">
                    <a:effectLst/>
                  </a:rPr>
                  <a:t>from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1</a:t>
                </a:r>
                <a:r>
                  <a:rPr lang="en-US" baseline="0" dirty="0" smtClean="0"/>
                  <a:t>, and will concatenate the two subpaths </a:t>
                </a:r>
                <a:r>
                  <a:rPr lang="en-US" baseline="0" dirty="0" smtClean="0">
                    <a:effectLst/>
                  </a:rPr>
                  <a:t>only if the “photon” hit-point </a:t>
                </a:r>
                <a:r>
                  <a:rPr lang="en-US" sz="1200" b="1" i="0" dirty="0">
                    <a:effectLst/>
                    <a:latin typeface="Cambria Math"/>
                  </a:rPr>
                  <a:t>"x" </a:t>
                </a:r>
                <a:r>
                  <a:rPr lang="en-US" sz="1200" b="0" i="0" dirty="0" smtClean="0">
                    <a:effectLst/>
                    <a:latin typeface="Cambria Math"/>
                  </a:rPr>
                  <a:t>_2^∗  </a:t>
                </a:r>
                <a:r>
                  <a:rPr lang="en-US" baseline="0" dirty="0" smtClean="0">
                    <a:effectLst/>
                  </a:rPr>
                  <a:t> lies within a distance </a:t>
                </a:r>
                <a:r>
                  <a:rPr lang="en-US" sz="1200" i="0" dirty="0" smtClean="0">
                    <a:effectLst/>
                    <a:latin typeface="Cambria Math"/>
                  </a:rPr>
                  <a:t>𝑟</a:t>
                </a:r>
                <a:r>
                  <a:rPr lang="en-US" baseline="0" dirty="0" smtClean="0">
                    <a:effectLst/>
                  </a:rPr>
                  <a:t> from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2</a:t>
                </a:r>
                <a:r>
                  <a:rPr lang="en-GB" sz="1200" dirty="0" smtClean="0">
                    <a:effectLst/>
                  </a:rPr>
                  <a:t>.</a:t>
                </a:r>
              </a:p>
              <a:p>
                <a:endParaRPr lang="en-GB" sz="1200" dirty="0" smtClean="0">
                  <a:effectLst/>
                </a:endParaRPr>
              </a:p>
              <a:p>
                <a:r>
                  <a:rPr lang="en-GB" sz="1200" dirty="0" smtClean="0">
                    <a:effectLst/>
                  </a:rPr>
                  <a:t>[CLICK] We label this technique </a:t>
                </a:r>
                <a:r>
                  <a:rPr lang="en-GB" sz="1200" i="1" dirty="0" smtClean="0">
                    <a:effectLst/>
                  </a:rPr>
                  <a:t>vertex merging</a:t>
                </a:r>
                <a:r>
                  <a:rPr lang="en-GB" sz="1200" i="0" dirty="0" smtClean="0">
                    <a:effectLst/>
                  </a:rPr>
                  <a:t>, as</a:t>
                </a:r>
                <a:r>
                  <a:rPr lang="en-GB" sz="1200" i="0" baseline="0" dirty="0" smtClean="0">
                    <a:effectLst/>
                  </a:rPr>
                  <a:t> it can be intuitively thought to weld the endpoints of the two subpaths if they lie close to each other.</a:t>
                </a:r>
                <a:endParaRPr lang="en-GB" sz="1200" i="0" dirty="0" smtClean="0">
                  <a:effectLst/>
                </a:endParaRPr>
              </a:p>
              <a:p>
                <a:endParaRPr lang="en-GB" sz="1200" dirty="0" smtClean="0">
                  <a:effectLst/>
                </a:endParaRPr>
              </a:p>
              <a:p>
                <a:r>
                  <a:rPr lang="en-GB" sz="1200" dirty="0" smtClean="0">
                    <a:effectLst/>
                  </a:rPr>
                  <a:t>[CLICK] What remains is</a:t>
                </a:r>
                <a:r>
                  <a:rPr lang="en-GB" sz="1200" baseline="0" dirty="0" smtClean="0">
                    <a:effectLst/>
                  </a:rPr>
                  <a:t> to derive the PDF of the resulting full path. To do this, we can interpret the last step as establishing a regular vertex connection between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1</a:t>
                </a:r>
                <a:r>
                  <a:rPr lang="en-GB" sz="1200" baseline="0" dirty="0" smtClean="0">
                    <a:effectLst/>
                  </a:rPr>
                  <a:t> and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2</a:t>
                </a:r>
                <a:r>
                  <a:rPr lang="en-GB" sz="1200" baseline="0" dirty="0" smtClean="0">
                    <a:effectLst/>
                  </a:rPr>
                  <a:t>, but conditioning its acceptance on the random event that a vertex </a:t>
                </a:r>
                <a:r>
                  <a:rPr lang="en-US" sz="1200" b="1" i="0" dirty="0">
                    <a:effectLst/>
                    <a:latin typeface="Cambria Math"/>
                  </a:rPr>
                  <a:t>"x" </a:t>
                </a:r>
                <a:r>
                  <a:rPr lang="en-US" sz="1200" b="0" i="0" dirty="0" smtClean="0">
                    <a:effectLst/>
                    <a:latin typeface="Cambria Math"/>
                  </a:rPr>
                  <a:t>_2^∗</a:t>
                </a:r>
                <a:r>
                  <a:rPr lang="en-GB" sz="1200" baseline="0" dirty="0" smtClean="0">
                    <a:effectLst/>
                  </a:rPr>
                  <a:t> sampled from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1</a:t>
                </a:r>
                <a:r>
                  <a:rPr lang="en-GB" sz="1200" baseline="0" dirty="0" smtClean="0">
                    <a:effectLst/>
                  </a:rPr>
                  <a:t> lands within a distance </a:t>
                </a:r>
                <a:r>
                  <a:rPr lang="en-US" sz="1200" i="0" dirty="0" smtClean="0">
                    <a:effectLst/>
                    <a:latin typeface="Cambria Math"/>
                  </a:rPr>
                  <a:t>𝑟</a:t>
                </a:r>
                <a:r>
                  <a:rPr lang="en-GB" sz="1200" baseline="0" dirty="0" smtClean="0">
                    <a:effectLst/>
                  </a:rPr>
                  <a:t> to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2</a:t>
                </a:r>
                <a:r>
                  <a:rPr lang="en-GB" sz="1200" baseline="0" dirty="0" smtClean="0">
                    <a:effectLst/>
                  </a:rPr>
                  <a:t>. This probabilistic acceptance is nothing more than a Russian roulette decision. The </a:t>
                </a:r>
                <a:r>
                  <a:rPr lang="en-GB" sz="1200" dirty="0" smtClean="0">
                    <a:effectLst/>
                  </a:rPr>
                  <a:t>full path PDF is then again the product of the subpath</a:t>
                </a:r>
                <a:r>
                  <a:rPr lang="en-GB" sz="1200" baseline="0" dirty="0" smtClean="0">
                    <a:effectLst/>
                  </a:rPr>
                  <a:t> PDFs</a:t>
                </a:r>
                <a:r>
                  <a:rPr lang="en-GB" sz="1200" dirty="0" smtClean="0">
                    <a:effectLst/>
                  </a:rPr>
                  <a:t>,</a:t>
                </a:r>
                <a:r>
                  <a:rPr lang="en-GB" sz="1200" baseline="0" dirty="0" smtClean="0">
                    <a:effectLst/>
                  </a:rPr>
                  <a:t> but in addition multiplied by the probability of sampling the point </a:t>
                </a:r>
                <a:r>
                  <a:rPr lang="en-US" sz="1200" b="1" i="0" dirty="0">
                    <a:effectLst/>
                    <a:latin typeface="Cambria Math"/>
                  </a:rPr>
                  <a:t>"x" </a:t>
                </a:r>
                <a:r>
                  <a:rPr lang="en-US" sz="1200" b="0" i="0" dirty="0" smtClean="0">
                    <a:effectLst/>
                    <a:latin typeface="Cambria Math"/>
                  </a:rPr>
                  <a:t>_2^∗</a:t>
                </a:r>
                <a:r>
                  <a:rPr lang="en-GB" sz="1200" dirty="0" smtClean="0">
                    <a:effectLst/>
                  </a:rPr>
                  <a:t> within a distance </a:t>
                </a:r>
                <a:r>
                  <a:rPr lang="en-US" sz="1200" i="0" dirty="0" smtClean="0">
                    <a:effectLst/>
                    <a:latin typeface="Cambria Math"/>
                  </a:rPr>
                  <a:t>𝑟</a:t>
                </a:r>
                <a:r>
                  <a:rPr lang="en-GB" sz="1200" dirty="0" smtClean="0">
                    <a:effectLst/>
                  </a:rPr>
                  <a:t> of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2</a:t>
                </a:r>
                <a:r>
                  <a:rPr lang="en-GB" sz="1200" dirty="0" smtClean="0">
                    <a:effectLst/>
                  </a:rPr>
                  <a:t>. This acceptance probability</a:t>
                </a:r>
                <a:r>
                  <a:rPr lang="en-GB" sz="1200" baseline="0" dirty="0" smtClean="0">
                    <a:effectLst/>
                  </a:rPr>
                  <a:t> is equal to the integral of the PDF of </a:t>
                </a:r>
                <a:r>
                  <a:rPr lang="en-US" sz="1200" b="1" i="0" dirty="0">
                    <a:effectLst/>
                    <a:latin typeface="Cambria Math"/>
                  </a:rPr>
                  <a:t>"x" </a:t>
                </a:r>
                <a:r>
                  <a:rPr lang="en-US" sz="1200" b="0" i="0" dirty="0" smtClean="0">
                    <a:effectLst/>
                    <a:latin typeface="Cambria Math"/>
                  </a:rPr>
                  <a:t>_2^∗</a:t>
                </a:r>
                <a:r>
                  <a:rPr lang="en-GB" sz="1200" baseline="0" dirty="0" smtClean="0">
                    <a:effectLst/>
                  </a:rPr>
                  <a:t> over the </a:t>
                </a:r>
                <a:r>
                  <a:rPr lang="en-US" sz="1200" i="0" dirty="0" smtClean="0">
                    <a:effectLst/>
                    <a:latin typeface="Cambria Math"/>
                  </a:rPr>
                  <a:t>𝑟</a:t>
                </a:r>
                <a:r>
                  <a:rPr lang="en-GB" sz="1200" baseline="0" dirty="0" smtClean="0">
                    <a:effectLst/>
                  </a:rPr>
                  <a:t>-</a:t>
                </a:r>
                <a:r>
                  <a:rPr lang="en-US" sz="1200" baseline="0" noProof="0" dirty="0" smtClean="0">
                    <a:effectLst/>
                  </a:rPr>
                  <a:t>neighborhood</a:t>
                </a:r>
                <a:r>
                  <a:rPr lang="en-GB" sz="1200" baseline="0" dirty="0" smtClean="0">
                    <a:effectLst/>
                  </a:rPr>
                  <a:t> of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1</a:t>
                </a:r>
                <a:r>
                  <a:rPr lang="en-GB" sz="1200" baseline="0" dirty="0" smtClean="0">
                    <a:effectLst/>
                  </a:rPr>
                  <a:t>.</a:t>
                </a:r>
              </a:p>
              <a:p>
                <a:endParaRPr lang="en-GB" sz="1200" baseline="0" dirty="0" smtClean="0">
                  <a:effectLst/>
                </a:endParaRPr>
              </a:p>
              <a:p>
                <a:r>
                  <a:rPr lang="en-GB" sz="1200" dirty="0" smtClean="0">
                    <a:effectLst/>
                  </a:rPr>
                  <a:t>[CLICK] Under the reasonable assumptions</a:t>
                </a:r>
                <a:r>
                  <a:rPr lang="en-GB" sz="1200" baseline="0" dirty="0" smtClean="0">
                    <a:effectLst/>
                  </a:rPr>
                  <a:t> that</a:t>
                </a:r>
                <a:r>
                  <a:rPr lang="en-GB" sz="1200" dirty="0" smtClean="0">
                    <a:effectLst/>
                  </a:rPr>
                  <a:t> the surface around</a:t>
                </a:r>
                <a:r>
                  <a:rPr lang="en-GB" sz="1200" baseline="0" dirty="0" smtClean="0">
                    <a:effectLst/>
                  </a:rPr>
                  <a:t>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1</a:t>
                </a:r>
                <a:r>
                  <a:rPr lang="en-GB" sz="1200" dirty="0" smtClean="0">
                    <a:effectLst/>
                  </a:rPr>
                  <a:t> is locally flat</a:t>
                </a:r>
                <a:r>
                  <a:rPr lang="en-GB" sz="1200" baseline="0" dirty="0" smtClean="0">
                    <a:effectLst/>
                  </a:rPr>
                  <a:t>, i.e. that </a:t>
                </a:r>
                <a:r>
                  <a:rPr lang="en-US" sz="1200" baseline="0" dirty="0" smtClean="0">
                    <a:effectLst/>
                  </a:rPr>
                  <a:t>this neighborhood</a:t>
                </a:r>
                <a:r>
                  <a:rPr lang="en-GB" sz="1200" dirty="0" smtClean="0">
                    <a:effectLst/>
                  </a:rPr>
                  <a:t> is a disk, and that the density of</a:t>
                </a:r>
                <a:r>
                  <a:rPr lang="en-GB" sz="1200" baseline="0" dirty="0" smtClean="0">
                    <a:effectLst/>
                  </a:rPr>
                  <a:t> </a:t>
                </a:r>
                <a:r>
                  <a:rPr lang="en-US" sz="1200" b="1" i="0" dirty="0">
                    <a:effectLst/>
                    <a:latin typeface="Cambria Math"/>
                  </a:rPr>
                  <a:t>"x" </a:t>
                </a:r>
                <a:r>
                  <a:rPr lang="en-US" sz="1200" b="0" i="0" dirty="0" smtClean="0">
                    <a:effectLst/>
                    <a:latin typeface="Cambria Math"/>
                  </a:rPr>
                  <a:t>_2^∗</a:t>
                </a:r>
                <a:r>
                  <a:rPr lang="en-GB" sz="1200" dirty="0" smtClean="0">
                    <a:effectLst/>
                  </a:rPr>
                  <a:t> is constant inside this disc, this</a:t>
                </a:r>
                <a:r>
                  <a:rPr lang="en-GB" sz="1200" baseline="0" dirty="0" smtClean="0">
                    <a:effectLst/>
                  </a:rPr>
                  <a:t> integral</a:t>
                </a:r>
                <a:r>
                  <a:rPr lang="en-GB" sz="1200" dirty="0" smtClean="0">
                    <a:effectLst/>
                  </a:rPr>
                  <a:t> can be well approximated by the PDF of the actual point </a:t>
                </a:r>
                <a:r>
                  <a:rPr lang="en-US" sz="1200" b="1" i="0" dirty="0">
                    <a:effectLst/>
                    <a:latin typeface="Cambria Math"/>
                  </a:rPr>
                  <a:t>"x" </a:t>
                </a:r>
                <a:r>
                  <a:rPr lang="en-US" sz="1200" b="0" i="0" dirty="0" smtClean="0">
                    <a:effectLst/>
                    <a:latin typeface="Cambria Math"/>
                  </a:rPr>
                  <a:t>_2^∗</a:t>
                </a:r>
                <a:r>
                  <a:rPr lang="en-GB" sz="1200" dirty="0" smtClean="0">
                    <a:effectLst/>
                  </a:rPr>
                  <a:t> we have sampled, multiplied by the disc area</a:t>
                </a:r>
                <a:r>
                  <a:rPr lang="en-GB" sz="1200" baseline="0" dirty="0" smtClean="0">
                    <a:effectLst/>
                  </a:rPr>
                  <a:t> </a:t>
                </a:r>
                <a:r>
                  <a:rPr lang="en-US" sz="1200" b="0" i="0" baseline="0" dirty="0" smtClean="0">
                    <a:effectLst/>
                    <a:latin typeface="Cambria Math"/>
                  </a:rPr>
                  <a:t>𝜋𝑟^2</a:t>
                </a:r>
                <a:r>
                  <a:rPr lang="en-GB" sz="1200" dirty="0" smtClean="0">
                    <a:effectLst/>
                  </a:rPr>
                  <a:t>.</a:t>
                </a:r>
                <a:endParaRPr lang="en-US" dirty="0"/>
              </a:p>
              <a:p>
                <a:endParaRPr lang="en-US" dirty="0"/>
              </a:p>
            </p:txBody>
          </p:sp>
        </mc:Fallback>
      </mc:AlternateContent>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59</a:t>
            </a:fld>
            <a:endParaRPr lang="bg-BG"/>
          </a:p>
        </p:txBody>
      </p:sp>
    </p:spTree>
    <p:extLst>
      <p:ext uri="{BB962C8B-B14F-4D97-AF65-F5344CB8AC3E}">
        <p14:creationId xmlns:p14="http://schemas.microsoft.com/office/powerpoint/2010/main" val="2852636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Now</a:t>
            </a:r>
            <a:r>
              <a:rPr lang="en-US" baseline="0" dirty="0" smtClean="0"/>
              <a:t> that we </a:t>
            </a:r>
            <a:r>
              <a:rPr lang="en-US" dirty="0" smtClean="0"/>
              <a:t>have </a:t>
            </a:r>
            <a:r>
              <a:rPr lang="en-US" baseline="0" dirty="0" smtClean="0"/>
              <a:t>formulated the vertex merging path sampling technique, we can put it side by side with the already available techniques in BPT. There are two ways to sample a length-4 path unidirectionally, and four ways to sample it via vertex connection. Vertex merging adds five new ways to sample the path, corresponding to merging at the five individual path vertices. In practice, we can avoid merging at the light source and the camera, as directly evaluating emission and sensitivity is usually cheap.</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But with so many ways to sample the same light transport path, a question naturally arises in the mind of the curious: </a:t>
            </a:r>
            <a:r>
              <a:rPr lang="en-US" b="1" baseline="0" dirty="0" smtClean="0"/>
              <a:t>which technique is the most efficient for what types of paths?</a:t>
            </a:r>
            <a:endParaRPr lang="en-US" b="1" dirty="0" smtClean="0"/>
          </a:p>
          <a:p>
            <a:endParaRPr lang="en-US" b="1"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60</a:t>
            </a:fld>
            <a:endParaRPr lang="bg-BG"/>
          </a:p>
        </p:txBody>
      </p:sp>
    </p:spTree>
    <p:extLst>
      <p:ext uri="{BB962C8B-B14F-4D97-AF65-F5344CB8AC3E}">
        <p14:creationId xmlns:p14="http://schemas.microsoft.com/office/powerpoint/2010/main" val="37089968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fontScale="92500" lnSpcReduction="20000"/>
              </a:bodyPr>
              <a:lstStyle/>
              <a:p>
                <a:r>
                  <a:rPr lang="en-US" dirty="0" smtClean="0"/>
                  <a:t>To answer this question, </a:t>
                </a:r>
                <a:r>
                  <a:rPr lang="en-US" b="1" dirty="0" smtClean="0"/>
                  <a:t>let</a:t>
                </a:r>
                <a:r>
                  <a:rPr lang="en-US" b="1" baseline="0" dirty="0" smtClean="0"/>
                  <a:t> us</a:t>
                </a:r>
                <a:r>
                  <a:rPr lang="en-US" b="1" dirty="0" smtClean="0"/>
                  <a:t> first take a look at</a:t>
                </a:r>
                <a:r>
                  <a:rPr lang="en-US" b="1" baseline="0" dirty="0" smtClean="0"/>
                  <a:t> specular-diffuse-specular (SDS) paths</a:t>
                </a:r>
                <a:r>
                  <a:rPr lang="en-US" baseline="0" dirty="0" smtClean="0"/>
                  <a:t>. Here, bidirectional path tracing can only rely on unidirectional sampling: it traces a path from the camera hoping to randomly hit the light source. With vertex merging, we can trace one light and one camera subpath, and merge their endpoints on the diffuse surface.</a:t>
                </a:r>
              </a:p>
              <a:p>
                <a:endParaRPr lang="en-US" baseline="0" dirty="0" smtClean="0"/>
              </a:p>
              <a:p>
                <a:r>
                  <a:rPr lang="en-US" baseline="0" dirty="0" smtClean="0"/>
                  <a:t>[CLICK] It can be shown that if the light source and the merging disk have the same area </a:t>
                </a:r>
                <a14:m>
                  <m:oMath xmlns:m="http://schemas.openxmlformats.org/officeDocument/2006/math">
                    <m:r>
                      <a:rPr lang="en-US" sz="1200" b="0" i="1" smtClean="0">
                        <a:effectLst/>
                        <a:latin typeface="Cambria Math"/>
                      </a:rPr>
                      <m:t>𝐴</m:t>
                    </m:r>
                  </m:oMath>
                </a14:m>
                <a:r>
                  <a:rPr lang="en-US" baseline="0" dirty="0" smtClean="0"/>
                  <a:t>, then unidirectional sampling and vertex merging sample paths with roughly the same probability density. This means that we should expect the two techniques to perform similarly in terms of rendering quality. </a:t>
                </a:r>
              </a:p>
              <a:p>
                <a:endParaRPr lang="en-US" baseline="0" dirty="0" smtClean="0"/>
              </a:p>
              <a:p>
                <a:r>
                  <a:rPr lang="en-US" baseline="0" dirty="0" smtClean="0"/>
                  <a:t>[CLICK] We render these two images progressively, sampling one full path per pixel per iteration. For the left image we trace paths from the camera until they hit the light. For image on the right, we trace subpaths from both ends, and merge their endpoints if they lie within a distance </a:t>
                </a:r>
                <a14:m>
                  <m:oMath xmlns:m="http://schemas.openxmlformats.org/officeDocument/2006/math">
                    <m:r>
                      <a:rPr lang="en-US" sz="1200" i="1" smtClean="0">
                        <a:effectLst/>
                        <a:latin typeface="Cambria Math"/>
                      </a:rPr>
                      <m:t>𝑟</m:t>
                    </m:r>
                    <m:r>
                      <a:rPr lang="en-US" sz="1200" b="0" i="1" smtClean="0">
                        <a:effectLst/>
                        <a:latin typeface="Cambria Math"/>
                      </a:rPr>
                      <m:t>=</m:t>
                    </m:r>
                    <m:rad>
                      <m:radPr>
                        <m:degHide m:val="on"/>
                        <m:ctrlPr>
                          <a:rPr lang="en-US" sz="1200" b="0" i="1" smtClean="0">
                            <a:effectLst/>
                            <a:latin typeface="Cambria Math"/>
                          </a:rPr>
                        </m:ctrlPr>
                      </m:radPr>
                      <m:deg/>
                      <m:e>
                        <m:r>
                          <a:rPr lang="en-US" sz="1200" b="0" i="1" smtClean="0">
                            <a:effectLst/>
                            <a:latin typeface="Cambria Math"/>
                          </a:rPr>
                          <m:t>𝐴</m:t>
                        </m:r>
                        <m:r>
                          <a:rPr lang="en-US" sz="1200" b="0" i="1" smtClean="0">
                            <a:effectLst/>
                            <a:latin typeface="Cambria Math"/>
                          </a:rPr>
                          <m:t>/</m:t>
                        </m:r>
                        <m:r>
                          <a:rPr lang="en-US" sz="1200" b="0" i="1" smtClean="0">
                            <a:effectLst/>
                            <a:latin typeface="Cambria Math"/>
                          </a:rPr>
                          <m:t>𝜋</m:t>
                        </m:r>
                      </m:e>
                    </m:rad>
                  </m:oMath>
                </a14:m>
                <a:r>
                  <a:rPr lang="en-US" dirty="0" smtClean="0"/>
                  <a:t> from each other. Both images look equally noisy, even after sampling 10,000</a:t>
                </a:r>
                <a:r>
                  <a:rPr lang="en-US" baseline="0" dirty="0" smtClean="0"/>
                  <a:t> paths per pixel. This confirms that vertex merging, and thus photon mapping, is </a:t>
                </a:r>
                <a:r>
                  <a:rPr lang="en-US" i="1" baseline="0" dirty="0" smtClean="0"/>
                  <a:t>not</a:t>
                </a:r>
                <a:r>
                  <a:rPr lang="en-US" baseline="0" dirty="0" smtClean="0"/>
                  <a:t> an intrinsically more robust sampling technique for SDS paths than unidirectional sampling.</a:t>
                </a:r>
              </a:p>
              <a:p>
                <a:endParaRPr lang="en-US" baseline="0" dirty="0" smtClean="0"/>
              </a:p>
              <a:p>
                <a:r>
                  <a:rPr lang="en-US" baseline="0" dirty="0" smtClean="0"/>
                  <a:t>[CLICK] However, the strength of vertex merging is computational efficiency – we can very efficiently reuse the light subpaths traced for </a:t>
                </a:r>
                <a:r>
                  <a:rPr lang="en-US" i="1" baseline="0" dirty="0" smtClean="0"/>
                  <a:t>all</a:t>
                </a:r>
                <a:r>
                  <a:rPr lang="en-US" baseline="0" dirty="0" smtClean="0"/>
                  <a:t> pixels at the cost of a single range search query. This allows us to quickly construct orders of magnitude more light transport estimators from the same sampling data, with a minimal computational overhead, resulting in a substantial quality improvement.</a:t>
                </a:r>
              </a:p>
              <a:p>
                <a:endParaRPr lang="en-US" baseline="0" dirty="0" smtClean="0"/>
              </a:p>
              <a:p>
                <a:r>
                  <a:rPr lang="en-US" baseline="0" dirty="0" smtClean="0"/>
                  <a:t>[CLICK] For all these three images we have traced roughly the same number of rays, and the only difference between the one in the center and the one on the right is that the for right image we have enabled path reuse, by storing, and looking up, the light subpath vertices in a photon map at every rendering iteration.</a:t>
                </a:r>
                <a:endParaRPr lang="en-US" dirty="0"/>
              </a:p>
            </p:txBody>
          </p:sp>
        </mc:Choice>
        <mc:Fallback xmlns="">
          <p:sp>
            <p:nvSpPr>
              <p:cNvPr id="3" name="Notes Placeholder 2"/>
              <p:cNvSpPr>
                <a:spLocks noGrp="1"/>
              </p:cNvSpPr>
              <p:nvPr>
                <p:ph type="body" idx="1"/>
              </p:nvPr>
            </p:nvSpPr>
            <p:spPr/>
            <p:txBody>
              <a:bodyPr>
                <a:normAutofit fontScale="92500" lnSpcReduction="20000"/>
              </a:bodyPr>
              <a:lstStyle/>
              <a:p>
                <a:r>
                  <a:rPr lang="en-US" dirty="0" smtClean="0"/>
                  <a:t>To answer this question, let</a:t>
                </a:r>
                <a:r>
                  <a:rPr lang="en-US" baseline="0" dirty="0" smtClean="0"/>
                  <a:t> us</a:t>
                </a:r>
                <a:r>
                  <a:rPr lang="en-US" dirty="0" smtClean="0"/>
                  <a:t> first take a look at</a:t>
                </a:r>
                <a:r>
                  <a:rPr lang="en-US" baseline="0" dirty="0" smtClean="0"/>
                  <a:t> specular-diffuse-specular (SDS) paths. Here, bidirectional path tracing can only rely on unidirectional sampling: it traces a path from the camera hoping to randomly hit the light source. With vertex merging, we can trace one light and one camera subpath, and merge their endpoints on the diffuse surface.</a:t>
                </a:r>
              </a:p>
              <a:p>
                <a:endParaRPr lang="en-US" baseline="0" dirty="0" smtClean="0"/>
              </a:p>
              <a:p>
                <a:r>
                  <a:rPr lang="en-US" baseline="0" dirty="0" smtClean="0"/>
                  <a:t>[CLICK] It can be shown that if the light source and the merging disk have the same area </a:t>
                </a:r>
                <a:r>
                  <a:rPr lang="en-US" sz="1200" b="0" i="0" dirty="0" smtClean="0">
                    <a:effectLst/>
                    <a:latin typeface="Cambria Math"/>
                  </a:rPr>
                  <a:t>𝐴</a:t>
                </a:r>
                <a:r>
                  <a:rPr lang="en-US" baseline="0" dirty="0" smtClean="0"/>
                  <a:t>, then unidirectional sampling and vertex merging sample paths with roughly the same probability density. This means that we should expect the two techniques to perform similarly in terms of rendering quality. </a:t>
                </a:r>
              </a:p>
              <a:p>
                <a:endParaRPr lang="en-US" baseline="0" dirty="0" smtClean="0"/>
              </a:p>
              <a:p>
                <a:r>
                  <a:rPr lang="en-US" baseline="0" dirty="0" smtClean="0"/>
                  <a:t>[CLICK] We render these two images progressively, sampling one full path per pixel per iteration. For the left image we trace paths from the camera until they hit the light. For image on the right, we trace subpaths from both ends, and merge their endpoints if they lie within a distance </a:t>
                </a:r>
                <a:r>
                  <a:rPr lang="en-US" sz="1200" i="0" dirty="0" smtClean="0">
                    <a:effectLst/>
                    <a:latin typeface="Cambria Math"/>
                  </a:rPr>
                  <a:t>𝑟</a:t>
                </a:r>
                <a:r>
                  <a:rPr lang="en-US" sz="1200" b="0" i="0" dirty="0" smtClean="0">
                    <a:effectLst/>
                    <a:latin typeface="Cambria Math"/>
                  </a:rPr>
                  <a:t>=√(𝐴/𝜋)</a:t>
                </a:r>
                <a:r>
                  <a:rPr lang="en-US" dirty="0" smtClean="0"/>
                  <a:t> from each other. Both images look equally noisy, even after sampling 10,000</a:t>
                </a:r>
                <a:r>
                  <a:rPr lang="en-US" baseline="0" dirty="0" smtClean="0"/>
                  <a:t> paths per pixel. This confirms that vertex merging, and thus photon mapping, is </a:t>
                </a:r>
                <a:r>
                  <a:rPr lang="en-US" i="1" baseline="0" dirty="0" smtClean="0"/>
                  <a:t>not</a:t>
                </a:r>
                <a:r>
                  <a:rPr lang="en-US" baseline="0" dirty="0" smtClean="0"/>
                  <a:t> an intrinsically more robust sampling technique for SDS paths than unidirectional sampling.</a:t>
                </a:r>
              </a:p>
              <a:p>
                <a:endParaRPr lang="en-US" baseline="0" dirty="0" smtClean="0"/>
              </a:p>
              <a:p>
                <a:r>
                  <a:rPr lang="en-US" baseline="0" dirty="0" smtClean="0"/>
                  <a:t>[CLICK] However, the strength of vertex merging is computational efficiency – we can very efficiently reuse the light subpaths traced for </a:t>
                </a:r>
                <a:r>
                  <a:rPr lang="en-US" i="1" baseline="0" dirty="0" smtClean="0"/>
                  <a:t>all</a:t>
                </a:r>
                <a:r>
                  <a:rPr lang="en-US" baseline="0" dirty="0" smtClean="0"/>
                  <a:t> pixels at the cost of a single range search query. This allows us to quickly construct orders of magnitude more light transport estimators from the same sampling data, with a minimal computational overhead, resulting in a substantial quality improvement.</a:t>
                </a:r>
              </a:p>
              <a:p>
                <a:endParaRPr lang="en-US" baseline="0" dirty="0" smtClean="0"/>
              </a:p>
              <a:p>
                <a:r>
                  <a:rPr lang="en-US" baseline="0" dirty="0" smtClean="0"/>
                  <a:t>[CLICK] For all these three images we have traced roughly the same number of rays, and the only difference between the one in the center and the one on the right is that the for right image we have enabled path reuse, by storing, and looking up, the light subpath vertices in a photon map at every rendering iteration.</a:t>
                </a:r>
                <a:endParaRPr lang="en-US" dirty="0"/>
              </a:p>
            </p:txBody>
          </p:sp>
        </mc:Fallback>
      </mc:AlternateContent>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61</a:t>
            </a:fld>
            <a:endParaRPr lang="bg-BG"/>
          </a:p>
        </p:txBody>
      </p:sp>
    </p:spTree>
    <p:extLst>
      <p:ext uri="{BB962C8B-B14F-4D97-AF65-F5344CB8AC3E}">
        <p14:creationId xmlns:p14="http://schemas.microsoft.com/office/powerpoint/2010/main" val="13179898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30275" y="741363"/>
            <a:ext cx="4937125" cy="3702050"/>
          </a:xfrm>
        </p:spPr>
      </p:sp>
      <p:sp>
        <p:nvSpPr>
          <p:cNvPr id="3" name="Zástupný symbol pro poznámky 2"/>
          <p:cNvSpPr>
            <a:spLocks noGrp="1"/>
          </p:cNvSpPr>
          <p:nvPr>
            <p:ph type="body" idx="1"/>
          </p:nvPr>
        </p:nvSpPr>
        <p:spPr/>
        <p:txBody>
          <a:bodyPr>
            <a:normAutofit fontScale="92500" lnSpcReduction="20000"/>
          </a:bodyPr>
          <a:lstStyle/>
          <a:p>
            <a:r>
              <a:rPr lang="en-US" dirty="0" smtClean="0"/>
              <a:t>Even</a:t>
            </a:r>
            <a:r>
              <a:rPr lang="en-US" baseline="0" dirty="0" smtClean="0"/>
              <a:t> more usefully</a:t>
            </a:r>
            <a:r>
              <a:rPr lang="en-US" dirty="0" smtClean="0"/>
              <a:t>, we now have the necessary ingredients</a:t>
            </a:r>
            <a:r>
              <a:rPr lang="en-US" baseline="0" dirty="0" smtClean="0"/>
              <a:t> for combining photon mapping and bidirectional path tracing into one unified algorithm. The vertex merging path PDFs tell us how to weight all sampling techniques in multiple importance sampling, and the insights from the previous two slides command to strive for path reuse.</a:t>
            </a:r>
          </a:p>
          <a:p>
            <a:endParaRPr lang="en-US" baseline="0" dirty="0" smtClean="0"/>
          </a:p>
          <a:p>
            <a:r>
              <a:rPr lang="en-US" baseline="0" dirty="0" smtClean="0"/>
              <a:t>The combined algorithm, which we call </a:t>
            </a:r>
            <a:r>
              <a:rPr lang="en-US" i="1" baseline="0" dirty="0" smtClean="0"/>
              <a:t>vertex connection and merging</a:t>
            </a:r>
            <a:r>
              <a:rPr lang="en-US" baseline="0" dirty="0" smtClean="0"/>
              <a:t> (VCM), operates in two stages.</a:t>
            </a:r>
          </a:p>
          <a:p>
            <a:endParaRPr lang="en-US" baseline="0" dirty="0" smtClean="0"/>
          </a:p>
          <a:p>
            <a:pPr marL="228600" indent="-228600">
              <a:buFont typeface="+mj-lt"/>
              <a:buAutoNum type="arabicPeriod"/>
            </a:pPr>
            <a:r>
              <a:rPr lang="en-US" baseline="0" dirty="0" smtClean="0"/>
              <a:t>In the first stage, we</a:t>
            </a:r>
          </a:p>
          <a:p>
            <a:pPr marL="685800" lvl="1" indent="-228600">
              <a:buFont typeface="+mj-lt"/>
              <a:buAutoNum type="alphaLcParenR"/>
            </a:pPr>
            <a:r>
              <a:rPr lang="en-US" baseline="0" dirty="0" smtClean="0"/>
              <a:t>[CLICK] trace the light </a:t>
            </a:r>
            <a:r>
              <a:rPr lang="en-US" baseline="0" dirty="0" err="1" smtClean="0"/>
              <a:t>subpaths</a:t>
            </a:r>
            <a:r>
              <a:rPr lang="en-US" baseline="0" dirty="0" smtClean="0"/>
              <a:t> for all pixels,</a:t>
            </a:r>
          </a:p>
          <a:p>
            <a:pPr marL="685800" lvl="1" indent="-228600">
              <a:buFont typeface="+mj-lt"/>
              <a:buAutoNum type="alphaLcParenR"/>
            </a:pPr>
            <a:r>
              <a:rPr lang="en-US" baseline="0" dirty="0" smtClean="0"/>
              <a:t>[CLICK] connect them to the camera, and</a:t>
            </a:r>
          </a:p>
          <a:p>
            <a:pPr marL="685800" lvl="1" indent="-228600">
              <a:buFont typeface="+mj-lt"/>
              <a:buAutoNum type="alphaLcParenR"/>
            </a:pPr>
            <a:r>
              <a:rPr lang="en-US" baseline="0" dirty="0" smtClean="0"/>
              <a:t>[CLICK] store them in a range search acceleration data structure (e.g. a </a:t>
            </a:r>
            <a:r>
              <a:rPr lang="en-US" baseline="0" dirty="0" err="1" smtClean="0"/>
              <a:t>kd</a:t>
            </a:r>
            <a:r>
              <a:rPr lang="en-US" baseline="0" dirty="0" smtClean="0"/>
              <a:t>-tree or a hashed grid).</a:t>
            </a:r>
          </a:p>
          <a:p>
            <a:pPr marL="457200" lvl="1" indent="0">
              <a:buFont typeface="+mj-lt"/>
              <a:buNone/>
            </a:pPr>
            <a:endParaRPr lang="en-US" baseline="0" dirty="0" smtClean="0"/>
          </a:p>
          <a:p>
            <a:pPr marL="228600" lvl="0" indent="-228600">
              <a:buFont typeface="+mj-lt"/>
              <a:buAutoNum type="arabicPeriod"/>
            </a:pPr>
            <a:r>
              <a:rPr lang="en-US" baseline="0" dirty="0" smtClean="0"/>
              <a:t>[CLICK] In the second stage, we trace a camera </a:t>
            </a:r>
            <a:r>
              <a:rPr lang="en-US" baseline="0" dirty="0" err="1" smtClean="0"/>
              <a:t>subpath</a:t>
            </a:r>
            <a:r>
              <a:rPr lang="en-US" baseline="0" dirty="0" smtClean="0"/>
              <a:t> for every pixel.</a:t>
            </a:r>
          </a:p>
          <a:p>
            <a:pPr marL="685800" lvl="1" indent="-228600">
              <a:buFont typeface="+mj-lt"/>
              <a:buAutoNum type="alphaLcParenR"/>
            </a:pPr>
            <a:r>
              <a:rPr lang="en-US" baseline="0" dirty="0" smtClean="0"/>
              <a:t>[CLICK] Each sampled vertex on this path is connected to a light source (a.k.a. next event estimation), connected to the vertices of the light </a:t>
            </a:r>
            <a:r>
              <a:rPr lang="en-US" baseline="0" dirty="0" err="1" smtClean="0"/>
              <a:t>subpath</a:t>
            </a:r>
            <a:r>
              <a:rPr lang="en-US" baseline="0" dirty="0" smtClean="0"/>
              <a:t> corresponding to that pixel, and</a:t>
            </a:r>
          </a:p>
          <a:p>
            <a:pPr marL="685800" lvl="1" indent="-228600">
              <a:buFont typeface="+mj-lt"/>
              <a:buAutoNum type="alphaLcParenR"/>
            </a:pPr>
            <a:r>
              <a:rPr lang="en-US" baseline="0" dirty="0" smtClean="0"/>
              <a:t>[CLICK] merged with the vertices of </a:t>
            </a:r>
            <a:r>
              <a:rPr lang="en-US" i="1" baseline="0" dirty="0" smtClean="0"/>
              <a:t>all</a:t>
            </a:r>
            <a:r>
              <a:rPr lang="en-US" baseline="0" dirty="0" smtClean="0"/>
              <a:t> light </a:t>
            </a:r>
            <a:r>
              <a:rPr lang="en-US" baseline="0" dirty="0" err="1" smtClean="0"/>
              <a:t>subpaths</a:t>
            </a:r>
            <a:r>
              <a:rPr lang="en-US" baseline="0" dirty="0" smtClean="0"/>
              <a:t>.</a:t>
            </a:r>
          </a:p>
          <a:p>
            <a:pPr marL="685800" lvl="1" indent="-228600">
              <a:buFont typeface="+mj-lt"/>
              <a:buAutoNum type="alphaLcParenR"/>
            </a:pPr>
            <a:r>
              <a:rPr lang="en-US" baseline="0" dirty="0" smtClean="0"/>
              <a:t>[CLICK] We then sample the next vertex and do the same.</a:t>
            </a:r>
          </a:p>
          <a:p>
            <a:pPr marL="0" lvl="0" indent="0">
              <a:buFont typeface="+mj-lt"/>
              <a:buNone/>
            </a:pPr>
            <a:endParaRPr lang="en-US" baseline="0" dirty="0" smtClean="0"/>
          </a:p>
          <a:p>
            <a:pPr marL="0" lvl="0" indent="0">
              <a:buFont typeface="+mj-lt"/>
              <a:buNone/>
            </a:pPr>
            <a:r>
              <a:rPr lang="en-US" baseline="0" dirty="0" smtClean="0"/>
              <a:t>In a progressive rendering setup, we perform these steps at each rendering iteration, progressively reducing the vertex merging radius . For details on this, please refer to the cited papers below for details.</a:t>
            </a:r>
          </a:p>
          <a:p>
            <a:endParaRPr lang="en-US"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62</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lstStyle/>
          <a:p>
            <a:r>
              <a:rPr lang="en-US" dirty="0" smtClean="0"/>
              <a:t>Let us now see how this</a:t>
            </a:r>
            <a:r>
              <a:rPr lang="en-US" baseline="0" dirty="0" smtClean="0"/>
              <a:t> combined algorithm stacks up against bidirectional path tracing and stochastic progressive photon mapping on a number of scenes with complex illumination.</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63</a:t>
            </a:fld>
            <a:endParaRPr lang="bg-BG"/>
          </a:p>
        </p:txBody>
      </p:sp>
    </p:spTree>
    <p:extLst>
      <p:ext uri="{BB962C8B-B14F-4D97-AF65-F5344CB8AC3E}">
        <p14:creationId xmlns:p14="http://schemas.microsoft.com/office/powerpoint/2010/main" val="80410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30275" y="741363"/>
            <a:ext cx="4937125" cy="3702050"/>
          </a:xfrm>
        </p:spPr>
      </p:sp>
      <p:sp>
        <p:nvSpPr>
          <p:cNvPr id="3" name="Zástupný symbol pro poznámky 2"/>
          <p:cNvSpPr>
            <a:spLocks noGrp="1"/>
          </p:cNvSpPr>
          <p:nvPr>
            <p:ph type="body" idx="1"/>
          </p:nvPr>
        </p:nvSpPr>
        <p:spPr/>
        <p:txBody>
          <a:bodyPr>
            <a:normAutofit/>
          </a:bodyPr>
          <a:lstStyle/>
          <a:p>
            <a:endParaRPr lang="en-US"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65</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lstStyle/>
          <a:p>
            <a:r>
              <a:rPr lang="en-US" dirty="0" smtClean="0"/>
              <a:t>Here,</a:t>
            </a:r>
            <a:r>
              <a:rPr lang="en-US" baseline="0" dirty="0" smtClean="0"/>
              <a:t> we visualize the relative contributions of VM and VC techniques to the VCM image from the previous slide. This directly corresponds to the weights that VCM assigned to these techniques.</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66</a:t>
            </a:fld>
            <a:endParaRPr lang="bg-BG"/>
          </a:p>
        </p:txBody>
      </p:sp>
    </p:spTree>
    <p:extLst>
      <p:ext uri="{BB962C8B-B14F-4D97-AF65-F5344CB8AC3E}">
        <p14:creationId xmlns:p14="http://schemas.microsoft.com/office/powerpoint/2010/main" val="23405528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73</a:t>
            </a:fld>
            <a:endParaRPr lang="bg-BG"/>
          </a:p>
        </p:txBody>
      </p:sp>
    </p:spTree>
    <p:extLst>
      <p:ext uri="{BB962C8B-B14F-4D97-AF65-F5344CB8AC3E}">
        <p14:creationId xmlns:p14="http://schemas.microsoft.com/office/powerpoint/2010/main" val="2574609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As usual,</a:t>
            </a:r>
            <a:r>
              <a:rPr lang="en-US" baseline="0" dirty="0" smtClean="0"/>
              <a:t> the culprit is inappropriate path sampling. The problem is that none of the path sampling techniques used in bidirectional path tracing is efficient at sampling the SDS effects, so their combination cannot sample those effects either.</a:t>
            </a:r>
          </a:p>
          <a:p>
            <a:pPr>
              <a:buFont typeface="Arial" pitchFamily="34" charset="0"/>
              <a:buChar char="•"/>
            </a:pPr>
            <a:r>
              <a:rPr lang="en-US" baseline="0" dirty="0" smtClean="0"/>
              <a:t> To see this, consider the example on the slide. We have a pool (diffuse – D) filler with water (</a:t>
            </a:r>
            <a:r>
              <a:rPr lang="en-US" baseline="0" dirty="0" err="1" smtClean="0"/>
              <a:t>specular</a:t>
            </a:r>
            <a:r>
              <a:rPr lang="en-US" baseline="0" dirty="0" smtClean="0"/>
              <a:t> – S), a pinhole camera, and a small light source.</a:t>
            </a:r>
          </a:p>
          <a:p>
            <a:pPr>
              <a:buFont typeface="Arial" pitchFamily="34" charset="0"/>
              <a:buChar char="•"/>
            </a:pPr>
            <a:r>
              <a:rPr lang="en-US" baseline="0" dirty="0" smtClean="0"/>
              <a:t> No path connections are possible because of the two </a:t>
            </a:r>
            <a:r>
              <a:rPr lang="en-US" baseline="0" dirty="0" err="1" smtClean="0"/>
              <a:t>specular</a:t>
            </a:r>
            <a:r>
              <a:rPr lang="en-US" baseline="0" dirty="0" smtClean="0"/>
              <a:t> vertices. Unidirectional sampling from the light source is not possible either because of the pinhole camera.</a:t>
            </a:r>
          </a:p>
          <a:p>
            <a:pPr>
              <a:buFont typeface="Arial" pitchFamily="34" charset="0"/>
              <a:buChar char="•"/>
            </a:pPr>
            <a:r>
              <a:rPr lang="en-US" baseline="0" dirty="0" smtClean="0"/>
              <a:t> So we are left with one single (unidirectional) path sampling technique that starts from the camera, and hopes to randomly strike the light source. It is not hard to see that the smaller the source, the lower the probability of hitting the source and the higher the estimator variance.</a:t>
            </a:r>
          </a:p>
          <a:p>
            <a:pPr>
              <a:buFont typeface="Arial" pitchFamily="34" charset="0"/>
              <a:buChar char="•"/>
            </a:pPr>
            <a:r>
              <a:rPr lang="en-US" baseline="0" dirty="0" smtClean="0"/>
              <a:t> In the limit, for point sources and pinhole camera, the SDS effects cannot be sampled by local path sampling at all.</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solidFill>
                  <a:prstClr val="black"/>
                </a:solidFill>
              </a:rPr>
              <a:pPr>
                <a:defRPr/>
              </a:pPr>
              <a:t>3</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74</a:t>
            </a:fld>
            <a:endParaRPr lang="bg-BG"/>
          </a:p>
        </p:txBody>
      </p:sp>
    </p:spTree>
    <p:extLst>
      <p:ext uri="{BB962C8B-B14F-4D97-AF65-F5344CB8AC3E}">
        <p14:creationId xmlns:p14="http://schemas.microsoft.com/office/powerpoint/2010/main" val="7649604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30275" y="741363"/>
            <a:ext cx="4937125" cy="3702050"/>
          </a:xfrm>
        </p:spPr>
      </p:sp>
      <p:sp>
        <p:nvSpPr>
          <p:cNvPr id="3" name="Zástupný symbol pro poznámky 2"/>
          <p:cNvSpPr>
            <a:spLocks noGrp="1"/>
          </p:cNvSpPr>
          <p:nvPr>
            <p:ph type="body" idx="1"/>
          </p:nvPr>
        </p:nvSpPr>
        <p:spPr/>
        <p:txBody>
          <a:bodyPr>
            <a:normAutofit/>
          </a:bodyPr>
          <a:lstStyle/>
          <a:p>
            <a:r>
              <a:rPr lang="en-US" baseline="0" dirty="0" smtClean="0"/>
              <a:t>Even though VCM is a step forward in Monte Carlo rendering and has proven very useful in practice, it doesn’t come without limitations. Specifically, it cannot handle more efficiently those types of light transport paths that are difficult for both BPT and PM to sample.</a:t>
            </a:r>
          </a:p>
          <a:p>
            <a:r>
              <a:rPr lang="en-US" baseline="0" dirty="0" smtClean="0"/>
              <a:t>[CLICK] A prominent example are caustics falling on a glossy surface.</a:t>
            </a:r>
          </a:p>
          <a:p>
            <a:r>
              <a:rPr lang="en-US" baseline="0" dirty="0" smtClean="0"/>
              <a:t>[CLICK] On this kitchen scene, even though VCM brings practical improvements over BPT, there is still a lot to be desired from the caustics on the glossy surface.</a:t>
            </a:r>
          </a:p>
          <a:p>
            <a:endParaRPr lang="en-US"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75</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lstStyle/>
          <a:p>
            <a:r>
              <a:rPr lang="en-US" dirty="0" smtClean="0"/>
              <a:t>A number</a:t>
            </a:r>
            <a:r>
              <a:rPr lang="en-US" baseline="0" dirty="0" smtClean="0"/>
              <a:t> of companies have announced VCM integration in the upcoming releases of their commercial renderers.</a:t>
            </a:r>
          </a:p>
          <a:p>
            <a:endParaRPr lang="en-US" baseline="0" dirty="0" smtClean="0"/>
          </a:p>
          <a:p>
            <a:r>
              <a:rPr lang="en-US" baseline="0" dirty="0" smtClean="0"/>
              <a:t>For example, VCM is coming in Pixar’s Photorealistic </a:t>
            </a:r>
            <a:r>
              <a:rPr lang="en-US" baseline="0" dirty="0" err="1" smtClean="0"/>
              <a:t>RenderMan</a:t>
            </a:r>
            <a:r>
              <a:rPr lang="en-US" baseline="0" dirty="0" smtClean="0"/>
              <a:t> v19, …</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77</a:t>
            </a:fld>
            <a:endParaRPr lang="bg-BG"/>
          </a:p>
        </p:txBody>
      </p:sp>
    </p:spTree>
    <p:extLst>
      <p:ext uri="{BB962C8B-B14F-4D97-AF65-F5344CB8AC3E}">
        <p14:creationId xmlns:p14="http://schemas.microsoft.com/office/powerpoint/2010/main" val="2800125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30275" y="741363"/>
            <a:ext cx="4937125" cy="3702050"/>
          </a:xfrm>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Photon</a:t>
            </a:r>
            <a:r>
              <a:rPr lang="en-US" baseline="0" dirty="0" smtClean="0"/>
              <a:t> mapping – a computer graphics name for a light transport technique based on non-parametric density estimation – is well known for its efficient handling of caustics and reflected caustics.</a:t>
            </a:r>
          </a:p>
          <a:p>
            <a:pPr>
              <a:buFont typeface="Arial" pitchFamily="34" charset="0"/>
              <a:buChar char="•"/>
            </a:pPr>
            <a:r>
              <a:rPr lang="en-US" baseline="0" dirty="0" smtClean="0"/>
              <a:t> The algorithm proceeds in two stages. </a:t>
            </a:r>
          </a:p>
          <a:p>
            <a:pPr>
              <a:buFont typeface="Arial" pitchFamily="34" charset="0"/>
              <a:buChar char="•"/>
            </a:pPr>
            <a:r>
              <a:rPr lang="en-US" baseline="0" dirty="0" smtClean="0"/>
              <a:t> In the first stage, a large number of particle histories (light paths) are traced starting from the light source. Every time the particle scatters, we store it in a data structure called the “photon map”.</a:t>
            </a:r>
          </a:p>
          <a:p>
            <a:pPr>
              <a:buFont typeface="Arial" pitchFamily="34" charset="0"/>
              <a:buChar char="•"/>
            </a:pPr>
            <a:r>
              <a:rPr lang="en-US" baseline="0" dirty="0" smtClean="0"/>
              <a:t> In the second stage, we generate the image by tracing sub-paths starting from the camera and whenever we hit a non-specular object, we estimate the radiance by a “photon map lookup” and terminate the walk.</a:t>
            </a:r>
          </a:p>
          <a:p>
            <a:pPr>
              <a:buFont typeface="Arial" pitchFamily="34" charset="0"/>
              <a:buChar char="•"/>
            </a:pPr>
            <a:r>
              <a:rPr lang="en-US" baseline="0" dirty="0" smtClean="0"/>
              <a:t> The photon map lookup estimates the radiance using a non-parametric density estimation technique; k-NN density estimation is most common. This involves finding the k nearest neighboring particles in the photon map and estimating the radiance as a weighted density of these particles.</a:t>
            </a:r>
          </a:p>
          <a:p>
            <a:pPr>
              <a:buFont typeface="Arial" pitchFamily="34" charset="0"/>
              <a:buChar char="•"/>
            </a:pP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lstStyle/>
          <a:p>
            <a:pPr>
              <a:buFont typeface="Arial" pitchFamily="34" charset="0"/>
              <a:buChar char="•"/>
            </a:pPr>
            <a:r>
              <a:rPr lang="en-US" dirty="0" smtClean="0"/>
              <a:t> T</a:t>
            </a:r>
            <a:r>
              <a:rPr lang="en-US" baseline="0" dirty="0" smtClean="0"/>
              <a:t>his example, we saw that </a:t>
            </a:r>
            <a:r>
              <a:rPr lang="en-US" baseline="0" dirty="0" err="1" smtClean="0"/>
              <a:t>bidrectional</a:t>
            </a:r>
            <a:r>
              <a:rPr lang="en-US" baseline="0" dirty="0" smtClean="0"/>
              <a:t> path tracing and photon mapping are pretty much complementary in terms of their strengths and weaknesses. BPT cannot do reflected caustics, but is really good at the overall diffuse illumination.</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51</a:t>
            </a:fld>
            <a:endParaRPr lang="bg-BG"/>
          </a:p>
        </p:txBody>
      </p:sp>
    </p:spTree>
    <p:extLst>
      <p:ext uri="{BB962C8B-B14F-4D97-AF65-F5344CB8AC3E}">
        <p14:creationId xmlns:p14="http://schemas.microsoft.com/office/powerpoint/2010/main" val="1908908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And vice versa for photon mapping.</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52</a:t>
            </a:fld>
            <a:endParaRPr lang="bg-BG"/>
          </a:p>
        </p:txBody>
      </p:sp>
    </p:spTree>
    <p:extLst>
      <p:ext uri="{BB962C8B-B14F-4D97-AF65-F5344CB8AC3E}">
        <p14:creationId xmlns:p14="http://schemas.microsoft.com/office/powerpoint/2010/main" val="4257758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By using multiple</a:t>
            </a:r>
            <a:r>
              <a:rPr lang="en-US" baseline="0" dirty="0" smtClean="0"/>
              <a:t> importance sampling to </a:t>
            </a:r>
            <a:r>
              <a:rPr lang="en-US" dirty="0" smtClean="0"/>
              <a:t>combine</a:t>
            </a:r>
            <a:r>
              <a:rPr lang="en-US" baseline="0" dirty="0" smtClean="0"/>
              <a:t> estimators from bidirectional path tracing and photon mapping, the </a:t>
            </a:r>
            <a:r>
              <a:rPr lang="en-US" dirty="0" smtClean="0"/>
              <a:t>algorithm I will talk</a:t>
            </a:r>
            <a:r>
              <a:rPr lang="en-US" baseline="0" dirty="0" smtClean="0"/>
              <a:t> about today automatically finds a good mixture of techniques for each individual light transport path, and produces a clean image in the same amount of time.</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53</a:t>
            </a:fld>
            <a:endParaRPr lang="bg-BG"/>
          </a:p>
        </p:txBody>
      </p:sp>
    </p:spTree>
    <p:extLst>
      <p:ext uri="{BB962C8B-B14F-4D97-AF65-F5344CB8AC3E}">
        <p14:creationId xmlns:p14="http://schemas.microsoft.com/office/powerpoint/2010/main" val="1320538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lstStyle/>
          <a:p>
            <a:r>
              <a:rPr lang="en-US" dirty="0" smtClean="0"/>
              <a:t>Let us start by reviewing how bidirectional</a:t>
            </a:r>
            <a:r>
              <a:rPr lang="en-US" baseline="0" dirty="0" smtClean="0"/>
              <a:t> path tracing (</a:t>
            </a:r>
            <a:r>
              <a:rPr lang="en-US" dirty="0" smtClean="0"/>
              <a:t>BPT) and photon mapping (PM) sample light transport paths that connect the light sources to the camera</a:t>
            </a:r>
            <a:r>
              <a:rPr lang="en-US" baseline="0" dirty="0" smtClean="0"/>
              <a:t>:</a:t>
            </a:r>
          </a:p>
          <a:p>
            <a:endParaRPr lang="en-US" baseline="0" dirty="0" smtClean="0"/>
          </a:p>
          <a:p>
            <a:pPr marL="0" indent="0">
              <a:buFont typeface="Arial" pitchFamily="34" charset="0"/>
              <a:buNone/>
            </a:pPr>
            <a:r>
              <a:rPr lang="en-US" baseline="0" dirty="0" smtClean="0"/>
              <a:t>[CLICK] The techniques BPT employs can be roughly categorized to </a:t>
            </a:r>
            <a:r>
              <a:rPr lang="en-US" i="1" baseline="0" dirty="0" smtClean="0"/>
              <a:t>unidirectional sampling</a:t>
            </a:r>
            <a:r>
              <a:rPr lang="en-US" baseline="0" dirty="0" smtClean="0"/>
              <a:t> (US) and </a:t>
            </a:r>
            <a:r>
              <a:rPr lang="en-US" i="1" baseline="0" dirty="0" smtClean="0"/>
              <a:t>vertex connection</a:t>
            </a:r>
            <a:r>
              <a:rPr lang="en-US" i="0" baseline="0" dirty="0" smtClean="0"/>
              <a:t> (VC)</a:t>
            </a:r>
            <a:r>
              <a:rPr lang="en-US" baseline="0" dirty="0" smtClean="0"/>
              <a:t>. [CLICK] US constructs a path by starting either from a light source or the camera and tracing a random walk in the scene until termination. [CLICK] On the other hand, VC traces one subpath from a light source and another one from the camera, and then completes a full path by connects their endpoints.</a:t>
            </a:r>
          </a:p>
          <a:p>
            <a:pPr marL="171450" indent="-171450">
              <a:buFont typeface="Arial" pitchFamily="34" charset="0"/>
              <a:buChar char="•"/>
            </a:pPr>
            <a:endParaRPr lang="en-US" baseline="0" dirty="0" smtClean="0"/>
          </a:p>
          <a:p>
            <a:pPr marL="0" indent="0">
              <a:buFont typeface="Arial" pitchFamily="34" charset="0"/>
              <a:buNone/>
            </a:pPr>
            <a:r>
              <a:rPr lang="en-US" baseline="0" dirty="0" smtClean="0"/>
              <a:t>[CLICK] In contrast, PM first traces a number of light subpaths and stores their vertices, a.k.a. photons. It then traces subpaths from the camera and computes the outgoing radiance at the hit points using density estimation by looking up nearby photons.</a:t>
            </a:r>
          </a:p>
          <a:p>
            <a:endParaRPr lang="en-GB"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54</a:t>
            </a:fld>
            <a:endParaRPr lang="bg-BG"/>
          </a:p>
        </p:txBody>
      </p:sp>
    </p:spTree>
    <p:extLst>
      <p:ext uri="{BB962C8B-B14F-4D97-AF65-F5344CB8AC3E}">
        <p14:creationId xmlns:p14="http://schemas.microsoft.com/office/powerpoint/2010/main" val="2194441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30275" y="741363"/>
            <a:ext cx="4937125" cy="3702050"/>
          </a:xfrm>
        </p:spPr>
      </p:sp>
      <p:sp>
        <p:nvSpPr>
          <p:cNvPr id="3" name="Zástupný symbol pro poznámky 2"/>
          <p:cNvSpPr>
            <a:spLocks noGrp="1"/>
          </p:cNvSpPr>
          <p:nvPr>
            <p:ph type="body" idx="1"/>
          </p:nvPr>
        </p:nvSpPr>
        <p:spPr/>
        <p:txBody>
          <a:bodyPr>
            <a:normAutofit/>
          </a:bodyPr>
          <a:lstStyle/>
          <a:p>
            <a:r>
              <a:rPr lang="en-US" dirty="0" smtClean="0"/>
              <a:t>However, even though both</a:t>
            </a:r>
            <a:r>
              <a:rPr lang="en-US" baseline="0" dirty="0" smtClean="0"/>
              <a:t> </a:t>
            </a:r>
            <a:r>
              <a:rPr lang="en-US" dirty="0" smtClean="0"/>
              <a:t>methods have been published more than 15 years ago, neither a</a:t>
            </a:r>
            <a:r>
              <a:rPr lang="en-US" baseline="0" dirty="0" smtClean="0"/>
              <a:t> rigorous analysis of their relative performance nor an</a:t>
            </a:r>
            <a:r>
              <a:rPr lang="en-US" dirty="0" smtClean="0"/>
              <a:t> efficient</a:t>
            </a:r>
            <a:r>
              <a:rPr lang="en-US" baseline="0" dirty="0" smtClean="0"/>
              <a:t> combination had been shown until very recently. The reason for this is that BPT and PM have originally been defined in different theoretical frameworks – BPT as a standard Monte Carlo estimator to the path integral, and PM as an outgoing radiance estimator based on photon density estimation.</a:t>
            </a:r>
          </a:p>
          <a:p>
            <a:endParaRPr lang="en-US" baseline="0" dirty="0" smtClean="0"/>
          </a:p>
          <a:p>
            <a:r>
              <a:rPr lang="en-US" baseline="0" dirty="0" smtClean="0"/>
              <a:t>The first step toward combining these two methods is to put them in the same mathematical framework. We choose </a:t>
            </a:r>
            <a:r>
              <a:rPr lang="en-US" baseline="0" dirty="0" err="1" smtClean="0"/>
              <a:t>Veach’s</a:t>
            </a:r>
            <a:r>
              <a:rPr lang="en-US" baseline="0" dirty="0" smtClean="0"/>
              <a:t> path integral formulation of light transport, as it has a number of good properties and also because BPT is already naturally defined in this framework.</a:t>
            </a:r>
          </a:p>
          <a:p>
            <a:endParaRPr lang="en-US" baseline="0" dirty="0" smtClean="0"/>
          </a:p>
          <a:p>
            <a:r>
              <a:rPr lang="en-US" baseline="0" dirty="0" smtClean="0"/>
              <a:t>We need two key ingredients: (1) express PM as a sampling technique that constructs light transport paths that connect the light sources to the camera, and (2) derive the probability densities for paths sampled with this technique. This will give us a basis for reasoning about the relative efficiency of BPT and PM. And more importantly, it will lay the ground for combining their corresponding estimators via </a:t>
            </a:r>
            <a:r>
              <a:rPr lang="en-US" b="0" i="1" baseline="0" dirty="0" smtClean="0"/>
              <a:t>multiple importance sampling</a:t>
            </a:r>
            <a:r>
              <a:rPr lang="en-US" baseline="0" dirty="0" smtClean="0"/>
              <a:t>.</a:t>
            </a:r>
            <a:endParaRPr lang="en-US" dirty="0" smtClean="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55</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lstStyle/>
          <a:p>
            <a:r>
              <a:rPr lang="en-US" dirty="0" smtClean="0"/>
              <a:t>Let us start by taking a simple length-3 path and see how it can be constructed </a:t>
            </a:r>
            <a:r>
              <a:rPr lang="en-US" dirty="0" err="1" smtClean="0"/>
              <a:t>bidirectionally</a:t>
            </a:r>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56</a:t>
            </a:fld>
            <a:endParaRPr lang="bg-BG"/>
          </a:p>
        </p:txBody>
      </p:sp>
    </p:spTree>
    <p:extLst>
      <p:ext uri="{BB962C8B-B14F-4D97-AF65-F5344CB8AC3E}">
        <p14:creationId xmlns:p14="http://schemas.microsoft.com/office/powerpoint/2010/main" val="3085944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a:defRPr/>
            </a:pPr>
            <a:endParaRPr lang="en-US"/>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a:defRPr/>
            </a:pPr>
            <a:endParaRPr lang="en-US"/>
          </a:p>
        </p:txBody>
      </p:sp>
      <p:sp>
        <p:nvSpPr>
          <p:cNvPr id="60418" name="Rectangle 2"/>
          <p:cNvSpPr>
            <a:spLocks noGrp="1" noChangeArrowheads="1"/>
          </p:cNvSpPr>
          <p:nvPr>
            <p:ph type="ctrTitle"/>
          </p:nvPr>
        </p:nvSpPr>
        <p:spPr>
          <a:xfrm>
            <a:off x="914400" y="1524000"/>
            <a:ext cx="7623175" cy="1752600"/>
          </a:xfrm>
        </p:spPr>
        <p:txBody>
          <a:bodyPr/>
          <a:lstStyle>
            <a:lvl1pPr>
              <a:defRPr sz="3600"/>
            </a:lvl1pPr>
          </a:lstStyle>
          <a:p>
            <a:r>
              <a:rPr lang="en-US" altLang="en-US"/>
              <a:t>Klepnutím lze upravit styl předlohy nadpisů.</a:t>
            </a:r>
          </a:p>
        </p:txBody>
      </p:sp>
      <p:sp>
        <p:nvSpPr>
          <p:cNvPr id="60419"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200"/>
            </a:lvl1pPr>
          </a:lstStyle>
          <a:p>
            <a:r>
              <a:rPr lang="en-US" altLang="en-US"/>
              <a:t>Klepnutím lze upravit styl předlohy podnadpisů.</a:t>
            </a:r>
          </a:p>
        </p:txBody>
      </p:sp>
      <p:sp>
        <p:nvSpPr>
          <p:cNvPr id="6" name="Rectangle 4"/>
          <p:cNvSpPr>
            <a:spLocks noGrp="1" noChangeArrowheads="1"/>
          </p:cNvSpPr>
          <p:nvPr>
            <p:ph type="dt" sz="half" idx="10"/>
          </p:nvPr>
        </p:nvSpPr>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r>
              <a:rPr lang="en-US" altLang="en-US" smtClean="0"/>
              <a:t>CG III (NPGR010) - J. Křivánek 2015</a:t>
            </a:r>
            <a:endParaRPr lang="en-US" altLang="en-US"/>
          </a:p>
        </p:txBody>
      </p:sp>
      <p:sp>
        <p:nvSpPr>
          <p:cNvPr id="8" name="Rectangle 6"/>
          <p:cNvSpPr>
            <a:spLocks noGrp="1" noChangeArrowheads="1"/>
          </p:cNvSpPr>
          <p:nvPr>
            <p:ph type="sldNum" sz="quarter" idx="12"/>
          </p:nvPr>
        </p:nvSpPr>
        <p:spPr/>
        <p:txBody>
          <a:bodyPr/>
          <a:lstStyle>
            <a:lvl1pPr>
              <a:defRPr/>
            </a:lvl1pPr>
          </a:lstStyle>
          <a:p>
            <a:pPr>
              <a:defRPr/>
            </a:pPr>
            <a:fld id="{173736DA-9EC8-4C5D-A819-DF8025DE5133}" type="slidenum">
              <a:rPr lang="en-US" altLang="en-US"/>
              <a:pPr>
                <a:defRPr/>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CG III (NPGR010) - J. Křivánek 2015</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2739E66-8862-4318-8FCC-B36EF010FB0D}" type="slidenum">
              <a:rPr lang="en-US" altLang="en-US"/>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CG III (NPGR010) - J. Křivánek 2015</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430C687D-0553-4E8F-B50D-778393E69359}" type="slidenum">
              <a:rPr lang="en-US" altLang="en-US"/>
              <a:pPr>
                <a:defRPr/>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ln/>
        </p:spPr>
        <p:txBody>
          <a:bodyPr/>
          <a:lstStyle>
            <a:lvl1pPr>
              <a:defRPr/>
            </a:lvl1pPr>
          </a:lstStyle>
          <a:p>
            <a:pPr>
              <a:defRPr/>
            </a:pPr>
            <a:r>
              <a:rPr lang="en-US" altLang="en-US" smtClean="0"/>
              <a:t>CG III (NPGR010) - J. Křivánek 2015</a:t>
            </a:r>
            <a:endParaRPr lang="en-US" altLang="en-US"/>
          </a:p>
        </p:txBody>
      </p:sp>
      <p:sp>
        <p:nvSpPr>
          <p:cNvPr id="8" name="Rectangle 6"/>
          <p:cNvSpPr>
            <a:spLocks noGrp="1" noChangeArrowheads="1"/>
          </p:cNvSpPr>
          <p:nvPr>
            <p:ph type="sldNum" sz="quarter" idx="12"/>
          </p:nvPr>
        </p:nvSpPr>
        <p:spPr>
          <a:ln/>
        </p:spPr>
        <p:txBody>
          <a:bodyPr/>
          <a:lstStyle>
            <a:lvl1pPr>
              <a:defRPr/>
            </a:lvl1pPr>
          </a:lstStyle>
          <a:p>
            <a:pPr>
              <a:defRPr/>
            </a:pPr>
            <a:fld id="{52F8B706-0ACD-40B3-AB95-4E5D869EDC98}"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30725"/>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CG III (NPGR010) - J. Křivánek 2015</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02B0EFF5-42FE-4857-86A7-726EDF73FA87}"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30725"/>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CG III (NPGR010) - J. Křivánek 2015</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0FD136D-F7F6-4687-8AF5-8DD3B44F6925}" type="slidenum">
              <a:rPr lang="en-US" altLang="en-US"/>
              <a:pPr>
                <a:defRPr/>
              </a:pPr>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smtClean="0"/>
              <a:t>CG III (NPGR010) - J. Křivánek 2015</a:t>
            </a: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BCB31B0E-0D36-48F6-8B83-9FB9BC865C7D}" type="slidenum">
              <a:rPr lang="en-US" altLang="en-US"/>
              <a:pPr>
                <a:defRPr/>
              </a:pPr>
              <a:t>‹#›</a:t>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CG III (NPGR010) - J. Křivánek 2015</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75D4DDC-3877-46A6-ADFA-63D64A866183}" type="slidenum">
              <a:rPr lang="en-US" altLang="en-US"/>
              <a:pPr>
                <a:defRPr/>
              </a:pPr>
              <a:t>‹#›</a:t>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41763"/>
            <a:ext cx="8229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CG III (NPGR010) - J. Křivánek 2015</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55BF24B9-7C0C-4B4F-82A6-2E812FE33BDA}" type="slidenum">
              <a:rPr lang="en-US" altLang="en-US"/>
              <a:pPr>
                <a:defRPr/>
              </a:pPr>
              <a:t>‹#›</a:t>
            </a:fld>
            <a:endParaRPr lang="en-US"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Main title only">
    <p:spTree>
      <p:nvGrpSpPr>
        <p:cNvPr id="1" name=""/>
        <p:cNvGrpSpPr/>
        <p:nvPr/>
      </p:nvGrpSpPr>
      <p:grpSpPr>
        <a:xfrm>
          <a:off x="0" y="0"/>
          <a:ext cx="0" cy="0"/>
          <a:chOff x="0" y="0"/>
          <a:chExt cx="0" cy="0"/>
        </a:xfrm>
      </p:grpSpPr>
      <p:sp>
        <p:nvSpPr>
          <p:cNvPr id="6" name="Content Placeholder 2"/>
          <p:cNvSpPr>
            <a:spLocks noGrp="1"/>
          </p:cNvSpPr>
          <p:nvPr>
            <p:ph idx="1"/>
          </p:nvPr>
        </p:nvSpPr>
        <p:spPr>
          <a:xfrm>
            <a:off x="0" y="1051560"/>
            <a:ext cx="9136380" cy="5806440"/>
          </a:xfrm>
          <a:prstGeom prst="rect">
            <a:avLst/>
          </a:prstGeom>
        </p:spPr>
        <p:txBody>
          <a:bodyPr lIns="144000" tIns="144000">
            <a:normAutofit/>
            <a:scene3d>
              <a:camera prst="orthographicFront"/>
              <a:lightRig rig="threePt" dir="t"/>
            </a:scene3d>
            <a:sp3d prstMaterial="metal">
              <a:bevelT w="31750" h="6350"/>
              <a:extrusionClr>
                <a:schemeClr val="tx1"/>
              </a:extrusionClr>
              <a:contourClr>
                <a:schemeClr val="tx1"/>
              </a:contourClr>
            </a:sp3d>
          </a:bodyPr>
          <a:lstStyle>
            <a:lvl1pPr>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1pPr>
            <a:lvl2pPr marL="756000">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2pPr>
            <a:lvl3pPr marL="1019175" indent="-228600">
              <a:buClr>
                <a:srgbClr val="FFC000"/>
              </a:buClr>
              <a:defRPr>
                <a:ln w="31750">
                  <a:noFill/>
                </a:ln>
                <a:effectLst>
                  <a:outerShdw blurRad="50800" dist="38100" dir="2700000" algn="tl" rotWithShape="0">
                    <a:prstClr val="black"/>
                  </a:outerShdw>
                </a:effectLst>
                <a:latin typeface="Calibri" pitchFamily="34" charset="0"/>
              </a:defRPr>
            </a:lvl3pPr>
            <a:lvl4pPr marL="1236663" indent="-209550">
              <a:buClr>
                <a:srgbClr val="FFC000"/>
              </a:buClr>
              <a:buSzPct val="90000"/>
              <a:buFont typeface="Verdana" pitchFamily="34" charset="0"/>
              <a:buChar char="-"/>
              <a:defRPr>
                <a:ln w="31750">
                  <a:noFill/>
                </a:ln>
                <a:effectLst>
                  <a:outerShdw blurRad="50800" dist="38100" dir="2700000" algn="tl" rotWithShape="0">
                    <a:prstClr val="black"/>
                  </a:outerShdw>
                </a:effectLst>
                <a:latin typeface="Calibri" pitchFamily="34" charset="0"/>
              </a:defRPr>
            </a:lvl4pPr>
            <a:lvl5pPr marL="1455738" indent="-209550">
              <a:buClr>
                <a:srgbClr val="FFC000"/>
              </a:buClr>
              <a:defRPr>
                <a:ln w="31750">
                  <a:noFill/>
                </a:ln>
                <a:effectLst>
                  <a:outerShdw blurRad="50800" dist="38100" dir="2700000" algn="tl" rotWithShape="0">
                    <a:prstClr val="black"/>
                  </a:outerShdw>
                </a:effectLst>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Title 10"/>
          <p:cNvSpPr>
            <a:spLocks noGrp="1"/>
          </p:cNvSpPr>
          <p:nvPr>
            <p:ph type="title" hasCustomPrompt="1"/>
          </p:nvPr>
        </p:nvSpPr>
        <p:spPr/>
        <p:txBody>
          <a:bodyPr/>
          <a:lstStyle>
            <a:lvl1pPr>
              <a:defRPr/>
            </a:lvl1pPr>
          </a:lstStyle>
          <a:p>
            <a:r>
              <a:rPr lang="en-US" dirty="0" smtClean="0"/>
              <a:t>Click to edit title</a:t>
            </a:r>
            <a:endParaRPr lang="bg-BG" dirty="0"/>
          </a:p>
        </p:txBody>
      </p:sp>
    </p:spTree>
    <p:extLst>
      <p:ext uri="{BB962C8B-B14F-4D97-AF65-F5344CB8AC3E}">
        <p14:creationId xmlns:p14="http://schemas.microsoft.com/office/powerpoint/2010/main" val="10018548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Main title &amp;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bg-BG" dirty="0"/>
          </a:p>
        </p:txBody>
      </p:sp>
      <p:sp>
        <p:nvSpPr>
          <p:cNvPr id="3" name="Text Placeholder 9"/>
          <p:cNvSpPr>
            <a:spLocks noGrp="1"/>
          </p:cNvSpPr>
          <p:nvPr>
            <p:ph type="body" sz="quarter" idx="10" hasCustomPrompt="1"/>
          </p:nvPr>
        </p:nvSpPr>
        <p:spPr>
          <a:xfrm>
            <a:off x="0" y="594361"/>
            <a:ext cx="7524000" cy="433395"/>
          </a:xfrm>
          <a:prstGeom prst="rect">
            <a:avLst/>
          </a:prstGeom>
        </p:spPr>
        <p:txBody>
          <a:bodyPr lIns="118800" tIns="0" bIns="0" anchor="ctr" anchorCtr="0">
            <a:noAutofit/>
            <a:scene3d>
              <a:camera prst="orthographicFront"/>
              <a:lightRig rig="threePt" dir="t">
                <a:rot lat="0" lon="0" rev="2700000"/>
              </a:lightRig>
            </a:scene3d>
            <a:sp3d prstMaterial="dkEdge">
              <a:bevelT w="31750" h="19050"/>
              <a:contourClr>
                <a:srgbClr val="434343"/>
              </a:contourClr>
            </a:sp3d>
          </a:bodyPr>
          <a:lstStyle>
            <a:lvl1pPr>
              <a:buFontTx/>
              <a:buNone/>
              <a:defRPr b="1">
                <a:gradFill>
                  <a:gsLst>
                    <a:gs pos="100000">
                      <a:schemeClr val="accent3"/>
                    </a:gs>
                    <a:gs pos="47000">
                      <a:srgbClr val="FFF9E9"/>
                    </a:gs>
                  </a:gsLst>
                  <a:lin ang="5400000" scaled="0"/>
                </a:gradFill>
                <a:effectLst>
                  <a:outerShdw blurRad="50800" dist="38100" dir="2700000" algn="tl" rotWithShape="0">
                    <a:prstClr val="black">
                      <a:alpha val="40000"/>
                    </a:prstClr>
                  </a:outerShdw>
                </a:effectLst>
                <a:latin typeface="Calibri" pitchFamily="34" charset="0"/>
              </a:defRPr>
            </a:lvl1pPr>
          </a:lstStyle>
          <a:p>
            <a:pPr lvl="0"/>
            <a:r>
              <a:rPr lang="en-US" dirty="0" smtClean="0"/>
              <a:t>Click to edit subtitle</a:t>
            </a:r>
            <a:endParaRPr lang="bg-BG" dirty="0"/>
          </a:p>
        </p:txBody>
      </p:sp>
      <p:sp>
        <p:nvSpPr>
          <p:cNvPr id="8" name="Content Placeholder 2"/>
          <p:cNvSpPr>
            <a:spLocks noGrp="1"/>
          </p:cNvSpPr>
          <p:nvPr>
            <p:ph idx="1"/>
          </p:nvPr>
        </p:nvSpPr>
        <p:spPr>
          <a:xfrm>
            <a:off x="0" y="1051560"/>
            <a:ext cx="9136380" cy="5806440"/>
          </a:xfrm>
          <a:prstGeom prst="rect">
            <a:avLst/>
          </a:prstGeom>
        </p:spPr>
        <p:txBody>
          <a:bodyPr lIns="144000" tIns="144000">
            <a:normAutofit/>
            <a:scene3d>
              <a:camera prst="orthographicFront"/>
              <a:lightRig rig="threePt" dir="t"/>
            </a:scene3d>
            <a:sp3d prstMaterial="metal">
              <a:bevelT w="31750" h="6350"/>
              <a:extrusionClr>
                <a:schemeClr val="tx1"/>
              </a:extrusionClr>
              <a:contourClr>
                <a:schemeClr val="tx1"/>
              </a:contourClr>
            </a:sp3d>
          </a:bodyPr>
          <a:lstStyle>
            <a:lvl1pPr>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1pPr>
            <a:lvl2pPr marL="756000">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2pPr>
            <a:lvl3pPr marL="1019175" indent="-228600">
              <a:buClr>
                <a:srgbClr val="FFC000"/>
              </a:buClr>
              <a:defRPr>
                <a:ln w="31750">
                  <a:noFill/>
                </a:ln>
                <a:effectLst>
                  <a:outerShdw blurRad="50800" dist="38100" dir="2700000" algn="tl" rotWithShape="0">
                    <a:prstClr val="black"/>
                  </a:outerShdw>
                </a:effectLst>
                <a:latin typeface="Calibri" pitchFamily="34" charset="0"/>
              </a:defRPr>
            </a:lvl3pPr>
            <a:lvl4pPr marL="1236663" indent="-209550">
              <a:buClr>
                <a:srgbClr val="FFC000"/>
              </a:buClr>
              <a:buSzPct val="90000"/>
              <a:buFont typeface="Verdana" pitchFamily="34" charset="0"/>
              <a:buChar char="-"/>
              <a:defRPr>
                <a:ln w="31750">
                  <a:noFill/>
                </a:ln>
                <a:effectLst>
                  <a:outerShdw blurRad="50800" dist="38100" dir="2700000" algn="tl" rotWithShape="0">
                    <a:prstClr val="black"/>
                  </a:outerShdw>
                </a:effectLst>
                <a:latin typeface="Calibri" pitchFamily="34" charset="0"/>
              </a:defRPr>
            </a:lvl4pPr>
            <a:lvl5pPr marL="1455738" indent="-209550">
              <a:buClr>
                <a:srgbClr val="FFC000"/>
              </a:buClr>
              <a:defRPr>
                <a:ln w="31750">
                  <a:noFill/>
                </a:ln>
                <a:effectLst>
                  <a:outerShdw blurRad="50800" dist="38100" dir="2700000" algn="tl" rotWithShape="0">
                    <a:prstClr val="black"/>
                  </a:outerShdw>
                </a:effectLst>
                <a:latin typeface="Calibri" pitchFamily="34" charset="0"/>
              </a:defRPr>
            </a:lvl5pPr>
          </a:lstStyle>
          <a:p>
            <a:pPr lvl="0"/>
            <a:r>
              <a:rPr lang="en-US" dirty="0" smtClean="0"/>
              <a:t>Click to edit Master text styles</a:t>
            </a:r>
          </a:p>
          <a:p>
            <a:pPr lvl="1"/>
            <a:r>
              <a:rPr lang="en-US" dirty="0" smtClean="0"/>
              <a:t>Second level</a:t>
            </a:r>
          </a:p>
          <a:p>
            <a:pPr lvl="0"/>
            <a:r>
              <a:rPr lang="en-US" dirty="0" smtClean="0"/>
              <a:t>Third level</a:t>
            </a:r>
          </a:p>
          <a:p>
            <a:pPr lvl="1"/>
            <a:r>
              <a:rPr lang="en-US" dirty="0" smtClean="0"/>
              <a:t>Fourth level</a:t>
            </a:r>
          </a:p>
          <a:p>
            <a:pPr lvl="2"/>
            <a:r>
              <a:rPr lang="en-US" dirty="0" smtClean="0"/>
              <a:t>Fifth level</a:t>
            </a:r>
          </a:p>
        </p:txBody>
      </p:sp>
    </p:spTree>
    <p:extLst>
      <p:ext uri="{BB962C8B-B14F-4D97-AF65-F5344CB8AC3E}">
        <p14:creationId xmlns:p14="http://schemas.microsoft.com/office/powerpoint/2010/main" val="3566019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CG III (NPGR010) - J. Křivánek 2015</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81494967-73EE-4A75-A827-47B02327E019}" type="slidenum">
              <a:rPr lang="en-US" altLang="en-US"/>
              <a:pPr>
                <a:defRPr/>
              </a:pPr>
              <a:t>‹#›</a:t>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363399A5-7D58-400F-8222-FEFF6E9CA5C1}" type="slidenum">
              <a:rPr lang="en-US">
                <a:solidFill>
                  <a:srgbClr val="FFFFFF"/>
                </a:solidFill>
              </a:rPr>
              <a:pPr>
                <a:defRPr/>
              </a:pPr>
              <a:t>‹#›</a:t>
            </a:fld>
            <a:endParaRPr lang="en-US" dirty="0">
              <a:solidFill>
                <a:srgbClr val="FFFFFF"/>
              </a:solidFill>
            </a:endParaRPr>
          </a:p>
        </p:txBody>
      </p:sp>
      <p:sp>
        <p:nvSpPr>
          <p:cNvPr id="6" name="Title 5"/>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3"/>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5" name="Rectangle 5"/>
          <p:cNvSpPr>
            <a:spLocks noGrp="1" noChangeArrowheads="1"/>
          </p:cNvSpPr>
          <p:nvPr>
            <p:ph type="sldNum" sz="quarter" idx="11"/>
          </p:nvPr>
        </p:nvSpPr>
        <p:spPr>
          <a:xfrm>
            <a:off x="7010400" y="6477000"/>
            <a:ext cx="2133600" cy="381000"/>
          </a:xfrm>
          <a:ln/>
        </p:spPr>
        <p:txBody>
          <a:bodyPr/>
          <a:lstStyle>
            <a:lvl1pPr>
              <a:defRPr/>
            </a:lvl1pPr>
          </a:lstStyle>
          <a:p>
            <a:pPr>
              <a:defRPr/>
            </a:pPr>
            <a:fld id="{436069EF-2218-4AB1-8D37-562BB864C219}" type="slidenum">
              <a:rPr lang="en-US">
                <a:solidFill>
                  <a:srgbClr val="FFFFFF"/>
                </a:solidFill>
              </a:rPr>
              <a:pPr>
                <a:defRPr/>
              </a:pPr>
              <a:t>‹#›</a:t>
            </a:fld>
            <a:endParaRPr lang="en-US" dirty="0">
              <a:solidFill>
                <a:srgbClr val="FFFFFF"/>
              </a:solidFill>
            </a:endParaRPr>
          </a:p>
        </p:txBody>
      </p:sp>
      <p:sp>
        <p:nvSpPr>
          <p:cNvPr id="6" name="Title 5"/>
          <p:cNvSpPr>
            <a:spLocks noGrp="1"/>
          </p:cNvSpPr>
          <p:nvPr>
            <p:ph type="title"/>
          </p:nvPr>
        </p:nvSpPr>
        <p:spPr/>
        <p:txBody>
          <a:body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A9A68F69-5FF7-484D-A0E9-376D606C2711}"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114425"/>
            <a:ext cx="4038600" cy="5011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14425"/>
            <a:ext cx="4038600" cy="5011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hangingPunct="0"/>
            <a:r>
              <a:rPr lang="en-US" smtClean="0">
                <a:solidFill>
                  <a:srgbClr val="FFFFFF"/>
                </a:solidFill>
                <a:latin typeface="Arial" charset="0"/>
              </a:rPr>
              <a:t>CG III (NPGR010) - J. Křivánek 2015</a:t>
            </a:r>
            <a:endParaRPr lang="en-US">
              <a:solidFill>
                <a:srgbClr val="FFFFFF"/>
              </a:solidFill>
              <a:latin typeface="Arial" charset="0"/>
            </a:endParaRPr>
          </a:p>
        </p:txBody>
      </p:sp>
      <p:sp>
        <p:nvSpPr>
          <p:cNvPr id="7" name="Slide Number Placeholder 6"/>
          <p:cNvSpPr>
            <a:spLocks noGrp="1"/>
          </p:cNvSpPr>
          <p:nvPr>
            <p:ph type="sldNum" sz="quarter" idx="12"/>
          </p:nvPr>
        </p:nvSpPr>
        <p:spPr>
          <a:xfrm>
            <a:off x="6553200" y="6245225"/>
            <a:ext cx="2133600" cy="477838"/>
          </a:xfrm>
        </p:spPr>
        <p:txBody>
          <a:bodyPr/>
          <a:lstStyle>
            <a:lvl1pPr>
              <a:defRPr smtClean="0"/>
            </a:lvl1pPr>
          </a:lstStyle>
          <a:p>
            <a:pPr>
              <a:defRPr/>
            </a:pPr>
            <a:fld id="{A5BB768F-2CCD-412A-8D63-012715D3E4D1}" type="slidenum">
              <a:rPr lang="en-US">
                <a:solidFill>
                  <a:srgbClr val="FFFFFF"/>
                </a:solidFill>
              </a:rPr>
              <a:pPr>
                <a:defRPr/>
              </a:pPr>
              <a:t>‹#›</a:t>
            </a:fld>
            <a:endParaRPr lang="en-US" dirty="0">
              <a:solidFill>
                <a:srgbClr val="FFFFFF"/>
              </a:solidFill>
            </a:endParaRPr>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hangingPunct="0"/>
            <a:r>
              <a:rPr lang="en-US" smtClean="0">
                <a:solidFill>
                  <a:srgbClr val="FFFFFF"/>
                </a:solidFill>
                <a:latin typeface="Arial" charset="0"/>
              </a:rPr>
              <a:t>CG III (NPGR010) - J. Křivánek 2015</a:t>
            </a:r>
            <a:endParaRPr lang="en-US">
              <a:solidFill>
                <a:srgbClr val="FFFFFF"/>
              </a:solidFill>
              <a:latin typeface="Arial" charset="0"/>
            </a:endParaRPr>
          </a:p>
        </p:txBody>
      </p:sp>
      <p:sp>
        <p:nvSpPr>
          <p:cNvPr id="9" name="Slide Number Placeholder 8"/>
          <p:cNvSpPr>
            <a:spLocks noGrp="1"/>
          </p:cNvSpPr>
          <p:nvPr>
            <p:ph type="sldNum" sz="quarter" idx="12"/>
          </p:nvPr>
        </p:nvSpPr>
        <p:spPr>
          <a:xfrm>
            <a:off x="6553200" y="6245225"/>
            <a:ext cx="2133600" cy="477838"/>
          </a:xfrm>
        </p:spPr>
        <p:txBody>
          <a:bodyPr/>
          <a:lstStyle>
            <a:lvl1pPr>
              <a:defRPr smtClean="0"/>
            </a:lvl1pPr>
          </a:lstStyle>
          <a:p>
            <a:pPr>
              <a:defRPr/>
            </a:pPr>
            <a:fld id="{B3802E0E-C0A4-44B8-8995-DE92B8A82086}"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hangingPunct="0"/>
            <a:r>
              <a:rPr lang="en-US" smtClean="0">
                <a:solidFill>
                  <a:srgbClr val="FFFFFF"/>
                </a:solidFill>
                <a:latin typeface="Arial" charset="0"/>
              </a:rPr>
              <a:t>CG III (NPGR010) - J. Křivánek 2015</a:t>
            </a:r>
            <a:endParaRPr lang="en-US">
              <a:solidFill>
                <a:srgbClr val="FFFFFF"/>
              </a:solidFill>
              <a:latin typeface="Arial" charset="0"/>
            </a:endParaRPr>
          </a:p>
        </p:txBody>
      </p:sp>
      <p:sp>
        <p:nvSpPr>
          <p:cNvPr id="5" name="Slide Number Placeholder 4"/>
          <p:cNvSpPr>
            <a:spLocks noGrp="1"/>
          </p:cNvSpPr>
          <p:nvPr>
            <p:ph type="sldNum" sz="quarter" idx="12"/>
          </p:nvPr>
        </p:nvSpPr>
        <p:spPr>
          <a:xfrm>
            <a:off x="6553200" y="6245225"/>
            <a:ext cx="2133600" cy="477838"/>
          </a:xfrm>
        </p:spPr>
        <p:txBody>
          <a:bodyPr/>
          <a:lstStyle>
            <a:lvl1pPr>
              <a:defRPr smtClean="0"/>
            </a:lvl1pPr>
          </a:lstStyle>
          <a:p>
            <a:pPr>
              <a:defRPr/>
            </a:pPr>
            <a:fld id="{CA91CD84-6A4F-4F23-96C6-1BABBB692B31}"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Slide Number Placeholder 3"/>
          <p:cNvSpPr>
            <a:spLocks noGrp="1"/>
          </p:cNvSpPr>
          <p:nvPr>
            <p:ph type="sldNum" sz="quarter" idx="11"/>
          </p:nvPr>
        </p:nvSpPr>
        <p:spPr/>
        <p:txBody>
          <a:bodyPr/>
          <a:lstStyle>
            <a:lvl1pPr>
              <a:defRPr sz="2400"/>
            </a:lvl1pPr>
          </a:lstStyle>
          <a:p>
            <a:fld id="{E0F7D031-70D9-4E45-88E6-1A0BFBF386D9}"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hangingPunct="0"/>
            <a:r>
              <a:rPr lang="en-US" smtClean="0">
                <a:solidFill>
                  <a:srgbClr val="FFFFFF"/>
                </a:solidFill>
                <a:latin typeface="Arial" charset="0"/>
              </a:rPr>
              <a:t>CG III (NPGR010) - J. Křivánek 2015</a:t>
            </a:r>
            <a:endParaRPr lang="en-US">
              <a:solidFill>
                <a:srgbClr val="FFFFFF"/>
              </a:solidFill>
              <a:latin typeface="Arial" charset="0"/>
            </a:endParaRPr>
          </a:p>
        </p:txBody>
      </p:sp>
      <p:sp>
        <p:nvSpPr>
          <p:cNvPr id="7" name="Slide Number Placeholder 6"/>
          <p:cNvSpPr>
            <a:spLocks noGrp="1"/>
          </p:cNvSpPr>
          <p:nvPr>
            <p:ph type="sldNum" sz="quarter" idx="12"/>
          </p:nvPr>
        </p:nvSpPr>
        <p:spPr>
          <a:xfrm>
            <a:off x="6553200" y="6245225"/>
            <a:ext cx="2133600" cy="477838"/>
          </a:xfrm>
        </p:spPr>
        <p:txBody>
          <a:bodyPr/>
          <a:lstStyle>
            <a:lvl1pPr>
              <a:defRPr smtClean="0"/>
            </a:lvl1pPr>
          </a:lstStyle>
          <a:p>
            <a:pPr>
              <a:defRPr/>
            </a:pPr>
            <a:fld id="{6D3BC5B2-31F5-4DE1-9862-1A1E526885D7}"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hangingPunct="0"/>
            <a:r>
              <a:rPr lang="en-US" smtClean="0">
                <a:solidFill>
                  <a:srgbClr val="FFFFFF"/>
                </a:solidFill>
                <a:latin typeface="Arial" charset="0"/>
              </a:rPr>
              <a:t>CG III (NPGR010) - J. Křivánek 2015</a:t>
            </a:r>
            <a:endParaRPr lang="en-US">
              <a:solidFill>
                <a:srgbClr val="FFFFFF"/>
              </a:solidFill>
              <a:latin typeface="Arial" charset="0"/>
            </a:endParaRPr>
          </a:p>
        </p:txBody>
      </p:sp>
      <p:sp>
        <p:nvSpPr>
          <p:cNvPr id="7" name="Slide Number Placeholder 6"/>
          <p:cNvSpPr>
            <a:spLocks noGrp="1"/>
          </p:cNvSpPr>
          <p:nvPr>
            <p:ph type="sldNum" sz="quarter" idx="12"/>
          </p:nvPr>
        </p:nvSpPr>
        <p:spPr>
          <a:xfrm>
            <a:off x="6553200" y="6245225"/>
            <a:ext cx="2133600" cy="477838"/>
          </a:xfrm>
        </p:spPr>
        <p:txBody>
          <a:bodyPr/>
          <a:lstStyle>
            <a:lvl1pPr>
              <a:defRPr smtClean="0"/>
            </a:lvl1pPr>
          </a:lstStyle>
          <a:p>
            <a:pPr>
              <a:defRPr/>
            </a:pPr>
            <a:fld id="{FDDE6B8C-A290-4B34-8AF7-26629CACCE2C}"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hangingPunct="0"/>
            <a:r>
              <a:rPr lang="en-US" smtClean="0">
                <a:solidFill>
                  <a:srgbClr val="FFFFFF"/>
                </a:solidFill>
                <a:latin typeface="Arial" charset="0"/>
              </a:rPr>
              <a:t>CG III (NPGR010) - J. Křivánek 2015</a:t>
            </a:r>
            <a:endParaRPr lang="en-US">
              <a:solidFill>
                <a:srgbClr val="FFFFFF"/>
              </a:solidFill>
              <a:latin typeface="Arial" charset="0"/>
            </a:endParaRPr>
          </a:p>
        </p:txBody>
      </p:sp>
      <p:sp>
        <p:nvSpPr>
          <p:cNvPr id="6" name="Slide Number Placeholder 5"/>
          <p:cNvSpPr>
            <a:spLocks noGrp="1"/>
          </p:cNvSpPr>
          <p:nvPr>
            <p:ph type="sldNum" sz="quarter" idx="12"/>
          </p:nvPr>
        </p:nvSpPr>
        <p:spPr>
          <a:xfrm>
            <a:off x="6553200" y="6245225"/>
            <a:ext cx="2133600" cy="477838"/>
          </a:xfrm>
        </p:spPr>
        <p:txBody>
          <a:bodyPr/>
          <a:lstStyle>
            <a:lvl1pPr>
              <a:defRPr smtClean="0"/>
            </a:lvl1pPr>
          </a:lstStyle>
          <a:p>
            <a:pPr>
              <a:defRPr/>
            </a:pPr>
            <a:fld id="{50C64734-04E5-4469-84B3-FDA2A4F2596B}"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CG III (NPGR010) - J. Křivánek 2015</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8EADD9CE-F701-461C-B89C-FFB430199842}" type="slidenum">
              <a:rPr lang="en-US" altLang="en-US"/>
              <a:pPr>
                <a:defRPr/>
              </a:pPr>
              <a:t>‹#›</a:t>
            </a:fld>
            <a:endParaRPr lang="en-US"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5725"/>
            <a:ext cx="2057400" cy="6040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85725"/>
            <a:ext cx="6019800" cy="6040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hangingPunct="0"/>
            <a:r>
              <a:rPr lang="en-US" smtClean="0">
                <a:solidFill>
                  <a:srgbClr val="FFFFFF"/>
                </a:solidFill>
                <a:latin typeface="Arial" charset="0"/>
              </a:rPr>
              <a:t>CG III (NPGR010) - J. Křivánek 2015</a:t>
            </a:r>
            <a:endParaRPr lang="en-US">
              <a:solidFill>
                <a:srgbClr val="FFFFFF"/>
              </a:solidFill>
              <a:latin typeface="Arial" charset="0"/>
            </a:endParaRPr>
          </a:p>
        </p:txBody>
      </p:sp>
      <p:sp>
        <p:nvSpPr>
          <p:cNvPr id="6" name="Slide Number Placeholder 5"/>
          <p:cNvSpPr>
            <a:spLocks noGrp="1"/>
          </p:cNvSpPr>
          <p:nvPr>
            <p:ph type="sldNum" sz="quarter" idx="12"/>
          </p:nvPr>
        </p:nvSpPr>
        <p:spPr>
          <a:xfrm>
            <a:off x="6553200" y="6245225"/>
            <a:ext cx="2133600" cy="477838"/>
          </a:xfrm>
        </p:spPr>
        <p:txBody>
          <a:bodyPr/>
          <a:lstStyle>
            <a:lvl1pPr>
              <a:defRPr smtClean="0"/>
            </a:lvl1pPr>
          </a:lstStyle>
          <a:p>
            <a:pPr>
              <a:defRPr/>
            </a:pPr>
            <a:fld id="{D78FABDB-0B8B-4DCD-84FD-A21B9084C91A}"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7838"/>
          </a:xfrm>
        </p:spPr>
        <p:txBody>
          <a:bodyPr/>
          <a:lstStyle>
            <a:lvl1pPr>
              <a:defRPr/>
            </a:lvl1pPr>
          </a:lstStyle>
          <a:p>
            <a:endParaRPr lang="en-US">
              <a:solidFill>
                <a:srgbClr val="FFFFFF"/>
              </a:solidFill>
            </a:endParaRPr>
          </a:p>
        </p:txBody>
      </p:sp>
      <p:sp>
        <p:nvSpPr>
          <p:cNvPr id="3" name="Slide Number Placeholder 2"/>
          <p:cNvSpPr>
            <a:spLocks noGrp="1"/>
          </p:cNvSpPr>
          <p:nvPr>
            <p:ph type="sldNum" sz="quarter" idx="11"/>
          </p:nvPr>
        </p:nvSpPr>
        <p:spPr>
          <a:xfrm>
            <a:off x="6492875" y="136525"/>
            <a:ext cx="2133600" cy="477838"/>
          </a:xfrm>
        </p:spPr>
        <p:txBody>
          <a:bodyPr/>
          <a:lstStyle>
            <a:lvl1pPr>
              <a:defRPr/>
            </a:lvl1pPr>
          </a:lstStyle>
          <a:p>
            <a:pPr>
              <a:defRPr/>
            </a:pPr>
            <a:fld id="{33C24DBB-35FA-49B5-8947-2950E366E0B9}"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srgbClr val="FFFFFF"/>
              </a:solidFill>
            </a:endParaRPr>
          </a:p>
        </p:txBody>
      </p:sp>
      <p:sp>
        <p:nvSpPr>
          <p:cNvPr id="4" name="Slide Number Placeholder 3"/>
          <p:cNvSpPr>
            <a:spLocks noGrp="1"/>
          </p:cNvSpPr>
          <p:nvPr>
            <p:ph type="sldNum" sz="quarter" idx="11"/>
          </p:nvPr>
        </p:nvSpPr>
        <p:spPr/>
        <p:txBody>
          <a:bodyPr/>
          <a:lstStyle/>
          <a:p>
            <a:pPr>
              <a:defRPr/>
            </a:pPr>
            <a:fld id="{D5665FD8-4E9E-4973-B34D-EF03A9487E5B}"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CG III (NPGR010) - J. Křivánek 2015</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7704892-885C-4952-AB7F-4033DB814728}" type="slidenum">
              <a:rPr lang="en-US" altLang="en-US"/>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en-US" smtClean="0"/>
              <a:t>CG III (NPGR010) - J. Křivánek 2015</a:t>
            </a: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DB174B3E-777B-4A0F-8CA0-7C90F9FFFC87}" type="slidenum">
              <a:rPr lang="en-US" altLang="en-US"/>
              <a:pPr>
                <a:defRPr/>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smtClean="0"/>
              <a:t>CG III (NPGR010) - J. Křivánek 2015</a:t>
            </a: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AE484AC6-BBE4-40F9-8123-1EEF9B763C30}" type="slidenum">
              <a:rPr lang="en-US" altLang="en-US"/>
              <a:pPr>
                <a:defRPr/>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en-US" smtClean="0"/>
              <a:t>CG III (NPGR010) - J. Křivánek 2015</a:t>
            </a: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8376B09E-6C07-4E8D-8FFB-2A03C4B2BCBE}" type="slidenum">
              <a:rPr lang="en-US" altLang="en-US"/>
              <a:pPr>
                <a:defRPr/>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CG III (NPGR010) - J. Křivánek 2015</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CD81A3E-06ED-4858-9E95-C47F753CD7E4}" type="slidenum">
              <a:rPr lang="en-US" altLang="en-US"/>
              <a:pPr>
                <a:defRPr/>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CG III (NPGR010) - J. Křivánek 2015</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1CF1E95-6F33-49A8-81B6-573098CE387D}" type="slidenum">
              <a:rPr lang="en-US" altLang="en-US"/>
              <a:pPr>
                <a:defRPr/>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Klepnutím lze upravit styl předlohy nadpisů.</a:t>
            </a:r>
          </a:p>
        </p:txBody>
      </p:sp>
      <p:sp>
        <p:nvSpPr>
          <p:cNvPr id="16387"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Klepnutím lze upravit styly předlohy textu.</a:t>
            </a:r>
          </a:p>
          <a:p>
            <a:pPr lvl="1"/>
            <a:r>
              <a:rPr lang="en-US" altLang="en-US" smtClean="0"/>
              <a:t>Druhá úroveň</a:t>
            </a:r>
          </a:p>
          <a:p>
            <a:pPr lvl="2"/>
            <a:r>
              <a:rPr lang="en-US" altLang="en-US" smtClean="0"/>
              <a:t>Třetí úroveň</a:t>
            </a:r>
          </a:p>
          <a:p>
            <a:pPr lvl="3"/>
            <a:r>
              <a:rPr lang="en-US" altLang="en-US" smtClean="0"/>
              <a:t>Čtvrtá úroveň</a:t>
            </a:r>
          </a:p>
          <a:p>
            <a:pPr lvl="4"/>
            <a:r>
              <a:rPr lang="en-US" altLang="en-US" smtClean="0"/>
              <a:t>Pátá úroveň</a:t>
            </a:r>
          </a:p>
        </p:txBody>
      </p:sp>
      <p:sp>
        <p:nvSpPr>
          <p:cNvPr id="59396"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a:defRPr/>
            </a:pPr>
            <a:endParaRPr lang="en-US" alt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a:defRPr/>
            </a:pPr>
            <a:r>
              <a:rPr lang="en-US" altLang="en-US" smtClean="0"/>
              <a:t>CG III (NPGR010) - J. Křivánek 2015</a:t>
            </a:r>
            <a:endParaRPr lang="en-US" altLang="en-US"/>
          </a:p>
        </p:txBody>
      </p:sp>
      <p:sp>
        <p:nvSpPr>
          <p:cNvPr id="59398"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pPr>
              <a:defRPr/>
            </a:pPr>
            <a:fld id="{7DD9C3A3-A5F7-4232-B253-D7CE55098032}" type="slidenum">
              <a:rPr lang="en-US" altLang="en-US"/>
              <a:pPr>
                <a:defRPr/>
              </a:pPr>
              <a:t>‹#›</a:t>
            </a:fld>
            <a:endParaRPr lang="en-US" altLang="en-US"/>
          </a:p>
        </p:txBody>
      </p:sp>
      <p:sp>
        <p:nvSpPr>
          <p:cNvPr id="59399"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a:defRPr/>
            </a:pPr>
            <a:endParaRPr lang="en-US"/>
          </a:p>
        </p:txBody>
      </p:sp>
      <p:sp>
        <p:nvSpPr>
          <p:cNvPr id="59400"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pPr>
              <a:defRPr/>
            </a:pPr>
            <a:endParaRPr lang="en-US"/>
          </a:p>
        </p:txBody>
      </p:sp>
      <p:sp>
        <p:nvSpPr>
          <p:cNvPr id="59401" name="Rectangle 9"/>
          <p:cNvSpPr>
            <a:spLocks noChangeArrowheads="1"/>
          </p:cNvSpPr>
          <p:nvPr userDrawn="1"/>
        </p:nvSpPr>
        <p:spPr bwMode="auto">
          <a:xfrm>
            <a:off x="395288" y="6092825"/>
            <a:ext cx="8353425" cy="144463"/>
          </a:xfrm>
          <a:prstGeom prst="rect">
            <a:avLst/>
          </a:prstGeom>
          <a:solidFill>
            <a:schemeClr val="bg1"/>
          </a:solidFill>
          <a:ln w="9525">
            <a:noFill/>
            <a:miter lim="800000"/>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774"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89" r:id="rId18"/>
    <p:sldLayoutId id="2147483790" r:id="rId19"/>
  </p:sldLayoutIdLst>
  <p:timing>
    <p:tnLst>
      <p:par>
        <p:cTn id="1" dur="indefinite" restart="never" nodeType="tmRoot"/>
      </p:par>
    </p:tnLst>
  </p:timing>
  <p:hf sldNum="0" hdr="0" dt="0"/>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Georgia" pitchFamily="18" charset="0"/>
        </a:defRPr>
      </a:lvl2pPr>
      <a:lvl3pPr algn="l" rtl="0" eaLnBrk="0" fontAlgn="base" hangingPunct="0">
        <a:spcBef>
          <a:spcPct val="0"/>
        </a:spcBef>
        <a:spcAft>
          <a:spcPct val="0"/>
        </a:spcAft>
        <a:defRPr sz="3200">
          <a:solidFill>
            <a:schemeClr val="tx2"/>
          </a:solidFill>
          <a:latin typeface="Georgia" pitchFamily="18" charset="0"/>
        </a:defRPr>
      </a:lvl3pPr>
      <a:lvl4pPr algn="l" rtl="0" eaLnBrk="0" fontAlgn="base" hangingPunct="0">
        <a:spcBef>
          <a:spcPct val="0"/>
        </a:spcBef>
        <a:spcAft>
          <a:spcPct val="0"/>
        </a:spcAft>
        <a:defRPr sz="3200">
          <a:solidFill>
            <a:schemeClr val="tx2"/>
          </a:solidFill>
          <a:latin typeface="Georgia" pitchFamily="18" charset="0"/>
        </a:defRPr>
      </a:lvl4pPr>
      <a:lvl5pPr algn="l" rtl="0" eaLnBrk="0" fontAlgn="base" hangingPunct="0">
        <a:spcBef>
          <a:spcPct val="0"/>
        </a:spcBef>
        <a:spcAft>
          <a:spcPct val="0"/>
        </a:spcAft>
        <a:defRPr sz="3200">
          <a:solidFill>
            <a:schemeClr val="tx2"/>
          </a:solidFill>
          <a:latin typeface="Georgia" pitchFamily="18" charset="0"/>
        </a:defRPr>
      </a:lvl5pPr>
      <a:lvl6pPr marL="457200" algn="l" rtl="0" fontAlgn="base">
        <a:spcBef>
          <a:spcPct val="0"/>
        </a:spcBef>
        <a:spcAft>
          <a:spcPct val="0"/>
        </a:spcAft>
        <a:defRPr sz="3200">
          <a:solidFill>
            <a:schemeClr val="tx2"/>
          </a:solidFill>
          <a:latin typeface="Arial Black" pitchFamily="34" charset="0"/>
        </a:defRPr>
      </a:lvl6pPr>
      <a:lvl7pPr marL="914400" algn="l" rtl="0" fontAlgn="base">
        <a:spcBef>
          <a:spcPct val="0"/>
        </a:spcBef>
        <a:spcAft>
          <a:spcPct val="0"/>
        </a:spcAft>
        <a:defRPr sz="3200">
          <a:solidFill>
            <a:schemeClr val="tx2"/>
          </a:solidFill>
          <a:latin typeface="Arial Black" pitchFamily="34" charset="0"/>
        </a:defRPr>
      </a:lvl7pPr>
      <a:lvl8pPr marL="1371600" algn="l" rtl="0" fontAlgn="base">
        <a:spcBef>
          <a:spcPct val="0"/>
        </a:spcBef>
        <a:spcAft>
          <a:spcPct val="0"/>
        </a:spcAft>
        <a:defRPr sz="3200">
          <a:solidFill>
            <a:schemeClr val="tx2"/>
          </a:solidFill>
          <a:latin typeface="Arial Black" pitchFamily="34" charset="0"/>
        </a:defRPr>
      </a:lvl8pPr>
      <a:lvl9pPr marL="1828800" algn="l" rtl="0" fontAlgn="base">
        <a:spcBef>
          <a:spcPct val="0"/>
        </a:spcBef>
        <a:spcAft>
          <a:spcPct val="0"/>
        </a:spcAft>
        <a:defRPr sz="32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457200" y="1114425"/>
            <a:ext cx="8229600" cy="5011738"/>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555" name="Rectangle 3"/>
          <p:cNvSpPr>
            <a:spLocks noGrp="1" noChangeArrowheads="1"/>
          </p:cNvSpPr>
          <p:nvPr>
            <p:ph type="dt" sz="half" idx="2"/>
          </p:nvPr>
        </p:nvSpPr>
        <p:spPr bwMode="auto">
          <a:xfrm>
            <a:off x="457200" y="6245225"/>
            <a:ext cx="2133600" cy="477838"/>
          </a:xfrm>
          <a:prstGeom prst="rect">
            <a:avLst/>
          </a:prstGeom>
          <a:noFill/>
          <a:ln w="9525">
            <a:noFill/>
            <a:miter lim="800000"/>
            <a:headEnd/>
            <a:tailEnd/>
          </a:ln>
          <a:effectLst/>
        </p:spPr>
        <p:txBody>
          <a:bodyPr vert="horz" wrap="square" lIns="91429" tIns="45715" rIns="91429" bIns="45715" numCol="1" anchor="t" anchorCtr="0" compatLnSpc="1">
            <a:prstTxWarp prst="textNoShape">
              <a:avLst/>
            </a:prstTxWarp>
          </a:bodyPr>
          <a:lstStyle>
            <a:lvl1pPr eaLnBrk="1" hangingPunct="1">
              <a:defRPr sz="1300"/>
            </a:lvl1pPr>
          </a:lstStyle>
          <a:p>
            <a:endParaRPr lang="en-US">
              <a:solidFill>
                <a:srgbClr val="FFFFFF"/>
              </a:solidFill>
              <a:latin typeface="Arial" charset="0"/>
            </a:endParaRPr>
          </a:p>
        </p:txBody>
      </p:sp>
      <p:sp>
        <p:nvSpPr>
          <p:cNvPr id="23557" name="Rectangle 5"/>
          <p:cNvSpPr>
            <a:spLocks noGrp="1" noChangeArrowheads="1"/>
          </p:cNvSpPr>
          <p:nvPr>
            <p:ph type="sldNum" sz="quarter" idx="4"/>
          </p:nvPr>
        </p:nvSpPr>
        <p:spPr bwMode="auto">
          <a:xfrm>
            <a:off x="6492875" y="136525"/>
            <a:ext cx="2133600" cy="477838"/>
          </a:xfrm>
          <a:prstGeom prst="rect">
            <a:avLst/>
          </a:prstGeom>
          <a:noFill/>
          <a:ln w="9525">
            <a:noFill/>
            <a:miter lim="800000"/>
            <a:headEnd/>
            <a:tailEnd/>
          </a:ln>
          <a:effectLst/>
        </p:spPr>
        <p:txBody>
          <a:bodyPr vert="horz" wrap="square" lIns="91429" tIns="45715" rIns="91429" bIns="45715" numCol="1" anchor="t" anchorCtr="0" compatLnSpc="1">
            <a:prstTxWarp prst="textNoShape">
              <a:avLst/>
            </a:prstTxWarp>
          </a:bodyPr>
          <a:lstStyle>
            <a:lvl1pPr algn="r" eaLnBrk="1" hangingPunct="1">
              <a:defRPr sz="1300" smtClean="0"/>
            </a:lvl1pPr>
          </a:lstStyle>
          <a:p>
            <a:pPr>
              <a:defRPr/>
            </a:pPr>
            <a:fld id="{D5665FD8-4E9E-4973-B34D-EF03A9487E5B}" type="slidenum">
              <a:rPr lang="en-US">
                <a:solidFill>
                  <a:srgbClr val="FFFFFF"/>
                </a:solidFill>
                <a:latin typeface="Arial" charset="0"/>
              </a:rPr>
              <a:pPr>
                <a:defRPr/>
              </a:pPr>
              <a:t>‹#›</a:t>
            </a:fld>
            <a:endParaRPr lang="en-US">
              <a:solidFill>
                <a:srgbClr val="FFFFFF"/>
              </a:solidFill>
              <a:latin typeface="Arial" charset="0"/>
            </a:endParaRPr>
          </a:p>
        </p:txBody>
      </p:sp>
      <p:sp>
        <p:nvSpPr>
          <p:cNvPr id="23558" name="Line 6"/>
          <p:cNvSpPr>
            <a:spLocks noChangeShapeType="1"/>
          </p:cNvSpPr>
          <p:nvPr userDrawn="1"/>
        </p:nvSpPr>
        <p:spPr bwMode="auto">
          <a:xfrm>
            <a:off x="428625" y="942975"/>
            <a:ext cx="8228013" cy="1588"/>
          </a:xfrm>
          <a:prstGeom prst="line">
            <a:avLst/>
          </a:prstGeom>
          <a:noFill/>
          <a:ln w="28575">
            <a:solidFill>
              <a:srgbClr val="FF9900"/>
            </a:solidFill>
            <a:miter lim="800000"/>
            <a:headEnd/>
            <a:tailEnd/>
          </a:ln>
          <a:effectLst/>
        </p:spPr>
        <p:txBody>
          <a:bodyPr/>
          <a:lstStyle/>
          <a:p>
            <a:pPr eaLnBrk="0" hangingPunct="0">
              <a:defRPr/>
            </a:pPr>
            <a:endParaRPr lang="en-US">
              <a:solidFill>
                <a:srgbClr val="FFFFFF"/>
              </a:solidFill>
              <a:latin typeface="Arial" charset="0"/>
            </a:endParaRPr>
          </a:p>
        </p:txBody>
      </p:sp>
      <p:sp>
        <p:nvSpPr>
          <p:cNvPr id="1030" name="Rectangle 7"/>
          <p:cNvSpPr>
            <a:spLocks noGrp="1" noChangeArrowheads="1"/>
          </p:cNvSpPr>
          <p:nvPr>
            <p:ph type="title"/>
          </p:nvPr>
        </p:nvSpPr>
        <p:spPr bwMode="auto">
          <a:xfrm>
            <a:off x="514350" y="85725"/>
            <a:ext cx="8142288" cy="857250"/>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lvl="0"/>
            <a:endParaRPr lang="en-US" dirty="0" smtClean="0"/>
          </a:p>
        </p:txBody>
      </p:sp>
    </p:spTree>
  </p:cSld>
  <p:clrMap bg1="dk2" tx1="lt1" bg2="dk1"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lr>
          <a:srgbClr val="FF9900"/>
        </a:buClr>
        <a:buFont typeface="Times" charset="0"/>
        <a:buChar char="•"/>
        <a:defRPr sz="3100">
          <a:solidFill>
            <a:schemeClr val="tx1"/>
          </a:solidFill>
          <a:latin typeface="+mn-lt"/>
          <a:ea typeface="+mn-ea"/>
          <a:cs typeface="+mn-cs"/>
        </a:defRPr>
      </a:lvl1pPr>
      <a:lvl2pPr marL="742950" indent="-285750" algn="l" rtl="0" eaLnBrk="0" fontAlgn="base" hangingPunct="0">
        <a:spcBef>
          <a:spcPct val="20000"/>
        </a:spcBef>
        <a:spcAft>
          <a:spcPct val="0"/>
        </a:spcAft>
        <a:buClr>
          <a:srgbClr val="FF9900"/>
        </a:buClr>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Jaroslav.Krivanek@mff.cuni.cz"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7.png"/><Relationship Id="rId4" Type="http://schemas.openxmlformats.org/officeDocument/2006/relationships/image" Target="../media/image9.w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11.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7.png"/><Relationship Id="rId4" Type="http://schemas.openxmlformats.org/officeDocument/2006/relationships/image" Target="../media/image10.wmf"/></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3.wmf"/><Relationship Id="rId5" Type="http://schemas.openxmlformats.org/officeDocument/2006/relationships/oleObject" Target="../embeddings/oleObject6.bin"/><Relationship Id="rId4" Type="http://schemas.openxmlformats.org/officeDocument/2006/relationships/image" Target="../media/image12.wmf"/><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22.jpeg"/><Relationship Id="rId4" Type="http://schemas.openxmlformats.org/officeDocument/2006/relationships/image" Target="../media/image21.w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27.wmf"/><Relationship Id="rId13" Type="http://schemas.openxmlformats.org/officeDocument/2006/relationships/oleObject" Target="../embeddings/oleObject14.bin"/><Relationship Id="rId18" Type="http://schemas.openxmlformats.org/officeDocument/2006/relationships/image" Target="../media/image32.wmf"/><Relationship Id="rId3" Type="http://schemas.openxmlformats.org/officeDocument/2006/relationships/oleObject" Target="../embeddings/oleObject9.bin"/><Relationship Id="rId7" Type="http://schemas.openxmlformats.org/officeDocument/2006/relationships/oleObject" Target="../embeddings/oleObject11.bin"/><Relationship Id="rId12" Type="http://schemas.openxmlformats.org/officeDocument/2006/relationships/image" Target="../media/image29.wmf"/><Relationship Id="rId17" Type="http://schemas.openxmlformats.org/officeDocument/2006/relationships/oleObject" Target="../embeddings/oleObject16.bin"/><Relationship Id="rId2" Type="http://schemas.openxmlformats.org/officeDocument/2006/relationships/slideLayout" Target="../slideLayouts/slideLayout2.xml"/><Relationship Id="rId16" Type="http://schemas.openxmlformats.org/officeDocument/2006/relationships/image" Target="../media/image31.wmf"/><Relationship Id="rId1" Type="http://schemas.openxmlformats.org/officeDocument/2006/relationships/vmlDrawing" Target="../drawings/vmlDrawing6.vml"/><Relationship Id="rId6" Type="http://schemas.openxmlformats.org/officeDocument/2006/relationships/image" Target="../media/image26.wmf"/><Relationship Id="rId11" Type="http://schemas.openxmlformats.org/officeDocument/2006/relationships/oleObject" Target="../embeddings/oleObject13.bin"/><Relationship Id="rId5" Type="http://schemas.openxmlformats.org/officeDocument/2006/relationships/oleObject" Target="../embeddings/oleObject10.bin"/><Relationship Id="rId15" Type="http://schemas.openxmlformats.org/officeDocument/2006/relationships/oleObject" Target="../embeddings/oleObject15.bin"/><Relationship Id="rId10" Type="http://schemas.openxmlformats.org/officeDocument/2006/relationships/image" Target="../media/image28.wmf"/><Relationship Id="rId4" Type="http://schemas.openxmlformats.org/officeDocument/2006/relationships/image" Target="../media/image25.wmf"/><Relationship Id="rId9" Type="http://schemas.openxmlformats.org/officeDocument/2006/relationships/oleObject" Target="../embeddings/oleObject12.bin"/><Relationship Id="rId14" Type="http://schemas.openxmlformats.org/officeDocument/2006/relationships/image" Target="../media/image30.w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slideLayout" Target="../slideLayouts/slideLayout2.xml"/><Relationship Id="rId4" Type="http://schemas.openxmlformats.org/officeDocument/2006/relationships/image" Target="../media/image40.w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41.jpeg"/><Relationship Id="rId4" Type="http://schemas.openxmlformats.org/officeDocument/2006/relationships/image" Target="../media/image3.wmf"/></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5.jpeg"/><Relationship Id="rId5" Type="http://schemas.openxmlformats.org/officeDocument/2006/relationships/image" Target="../media/image3.wmf"/><Relationship Id="rId4" Type="http://schemas.openxmlformats.org/officeDocument/2006/relationships/oleObject" Target="../embeddings/oleObject18.bin"/></Relationships>
</file>

<file path=ppt/slides/_rels/slide38.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wmf"/></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3.w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jpeg"/><Relationship Id="rId5" Type="http://schemas.openxmlformats.org/officeDocument/2006/relationships/image" Target="../media/image3.wmf"/><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59.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68.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67.png"/><Relationship Id="rId17" Type="http://schemas.openxmlformats.org/officeDocument/2006/relationships/image" Target="../media/image71.png"/><Relationship Id="rId2" Type="http://schemas.openxmlformats.org/officeDocument/2006/relationships/notesSlide" Target="../notesSlides/notesSlide12.xml"/><Relationship Id="rId16" Type="http://schemas.openxmlformats.org/officeDocument/2006/relationships/image" Target="../media/image70.png"/><Relationship Id="rId1" Type="http://schemas.openxmlformats.org/officeDocument/2006/relationships/slideLayout" Target="../slideLayouts/slideLayout18.xml"/><Relationship Id="rId6" Type="http://schemas.openxmlformats.org/officeDocument/2006/relationships/image" Target="../media/image64.png"/><Relationship Id="rId11" Type="http://schemas.openxmlformats.org/officeDocument/2006/relationships/image" Target="../media/image66.png"/><Relationship Id="rId5" Type="http://schemas.openxmlformats.org/officeDocument/2006/relationships/image" Target="../media/image63.png"/><Relationship Id="rId15" Type="http://schemas.openxmlformats.org/officeDocument/2006/relationships/image" Target="../media/image83.png"/><Relationship Id="rId10" Type="http://schemas.openxmlformats.org/officeDocument/2006/relationships/image" Target="../media/image730.png"/><Relationship Id="rId4" Type="http://schemas.openxmlformats.org/officeDocument/2006/relationships/image" Target="../media/image62.png"/><Relationship Id="rId9" Type="http://schemas.openxmlformats.org/officeDocument/2006/relationships/image" Target="../media/image720.png"/><Relationship Id="rId14" Type="http://schemas.openxmlformats.org/officeDocument/2006/relationships/image" Target="../media/image6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4.png"/><Relationship Id="rId18" Type="http://schemas.openxmlformats.org/officeDocument/2006/relationships/image" Target="../media/image89.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2.png"/><Relationship Id="rId17" Type="http://schemas.openxmlformats.org/officeDocument/2006/relationships/image" Target="../media/image88.png"/><Relationship Id="rId2" Type="http://schemas.openxmlformats.org/officeDocument/2006/relationships/notesSlide" Target="../notesSlides/notesSlide13.xml"/><Relationship Id="rId16" Type="http://schemas.openxmlformats.org/officeDocument/2006/relationships/image" Target="../media/image87.png"/><Relationship Id="rId1" Type="http://schemas.openxmlformats.org/officeDocument/2006/relationships/slideLayout" Target="../slideLayouts/slideLayout18.xml"/><Relationship Id="rId6" Type="http://schemas.openxmlformats.org/officeDocument/2006/relationships/image" Target="../media/image75.png"/><Relationship Id="rId11" Type="http://schemas.openxmlformats.org/officeDocument/2006/relationships/image" Target="../media/image81.png"/><Relationship Id="rId5" Type="http://schemas.openxmlformats.org/officeDocument/2006/relationships/image" Target="../media/image74.png"/><Relationship Id="rId15" Type="http://schemas.openxmlformats.org/officeDocument/2006/relationships/image" Target="../media/image86.png"/><Relationship Id="rId10" Type="http://schemas.openxmlformats.org/officeDocument/2006/relationships/image" Target="../media/image80.png"/><Relationship Id="rId4" Type="http://schemas.openxmlformats.org/officeDocument/2006/relationships/image" Target="../media/image73.png"/><Relationship Id="rId9" Type="http://schemas.openxmlformats.org/officeDocument/2006/relationships/image" Target="../media/image79.png"/><Relationship Id="rId14" Type="http://schemas.openxmlformats.org/officeDocument/2006/relationships/image" Target="../media/image85.png"/></Relationships>
</file>

<file path=ppt/slides/_rels/slide61.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6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6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w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7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78.xml.rels><?xml version="1.0" encoding="UTF-8" standalone="yes"?>
<Relationships xmlns="http://schemas.openxmlformats.org/package/2006/relationships"><Relationship Id="rId3" Type="http://schemas.openxmlformats.org/officeDocument/2006/relationships/hyperlink" Target="http://www.cgg.unibe.ch/publications/2011/progressive-photon-mapping-a-probabilistic-approach" TargetMode="External"/><Relationship Id="rId2" Type="http://schemas.openxmlformats.org/officeDocument/2006/relationships/hyperlink" Target="http://cs.au.dk/~toshiya/sppm.pdf" TargetMode="External"/><Relationship Id="rId1" Type="http://schemas.openxmlformats.org/officeDocument/2006/relationships/slideLayout" Target="../slideLayouts/slideLayout2.xml"/><Relationship Id="rId5" Type="http://schemas.openxmlformats.org/officeDocument/2006/relationships/hyperlink" Target="http://cs.au.dk/~toshiya/ups.pdf" TargetMode="External"/><Relationship Id="rId4" Type="http://schemas.openxmlformats.org/officeDocument/2006/relationships/hyperlink" Target="http://cgg.mff.cuni.cz/~jaroslav/papers/2012-vcm/index.ht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914400" y="1524000"/>
            <a:ext cx="8229600" cy="1752600"/>
          </a:xfrm>
        </p:spPr>
        <p:txBody>
          <a:bodyPr/>
          <a:lstStyle/>
          <a:p>
            <a:pPr eaLnBrk="1" hangingPunct="1"/>
            <a:r>
              <a:rPr lang="en-US" b="1" dirty="0" smtClean="0"/>
              <a:t>Computer graphics </a:t>
            </a:r>
            <a:r>
              <a:rPr lang="cs-CZ" b="1" dirty="0" smtClean="0"/>
              <a:t>III –</a:t>
            </a:r>
            <a:br>
              <a:rPr lang="cs-CZ" b="1" dirty="0" smtClean="0"/>
            </a:br>
            <a:r>
              <a:rPr lang="cs-CZ" b="1" dirty="0" smtClean="0"/>
              <a:t>	</a:t>
            </a:r>
            <a:r>
              <a:rPr lang="en-US" b="1" dirty="0" smtClean="0"/>
              <a:t>Photon mapping</a:t>
            </a:r>
            <a:endParaRPr lang="cs-CZ" b="1" dirty="0" smtClean="0"/>
          </a:p>
        </p:txBody>
      </p:sp>
      <p:sp>
        <p:nvSpPr>
          <p:cNvPr id="18435" name="Rectangle 3"/>
          <p:cNvSpPr>
            <a:spLocks noGrp="1" noChangeArrowheads="1"/>
          </p:cNvSpPr>
          <p:nvPr>
            <p:ph type="subTitle" idx="1"/>
          </p:nvPr>
        </p:nvSpPr>
        <p:spPr>
          <a:xfrm>
            <a:off x="1981200" y="3962400"/>
            <a:ext cx="6553200" cy="2130896"/>
          </a:xfrm>
        </p:spPr>
        <p:txBody>
          <a:bodyPr/>
          <a:lstStyle/>
          <a:p>
            <a:pPr eaLnBrk="1" hangingPunct="1"/>
            <a:r>
              <a:rPr lang="cs-CZ" sz="2000" dirty="0" smtClean="0"/>
              <a:t>Jaroslav Křivánek, MFF UK</a:t>
            </a:r>
          </a:p>
          <a:p>
            <a:pPr eaLnBrk="1" hangingPunct="1"/>
            <a:r>
              <a:rPr lang="en-US" sz="2000" dirty="0" smtClean="0">
                <a:hlinkClick r:id="rId2"/>
              </a:rPr>
              <a:t>Jaroslav.Krivanek@mff.cuni.cz</a:t>
            </a:r>
            <a:endParaRPr lang="cs-CZ" sz="2000" dirty="0" smtClean="0"/>
          </a:p>
          <a:p>
            <a:pPr eaLnBrk="1" hangingPunct="1"/>
            <a:endParaRPr lang="cs-CZ" sz="2000" dirty="0" smtClean="0"/>
          </a:p>
        </p:txBody>
      </p:sp>
    </p:spTree>
    <p:extLst>
      <p:ext uri="{BB962C8B-B14F-4D97-AF65-F5344CB8AC3E}">
        <p14:creationId xmlns:p14="http://schemas.microsoft.com/office/powerpoint/2010/main" val="2986414621"/>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title"/>
          </p:nvPr>
        </p:nvSpPr>
        <p:spPr/>
        <p:txBody>
          <a:bodyPr/>
          <a:lstStyle/>
          <a:p>
            <a:pPr eaLnBrk="1" hangingPunct="1"/>
            <a:r>
              <a:rPr lang="en-US" dirty="0" smtClean="0"/>
              <a:t>Photon emission</a:t>
            </a:r>
          </a:p>
        </p:txBody>
      </p:sp>
      <p:sp>
        <p:nvSpPr>
          <p:cNvPr id="1028" name="Content Placeholder 2"/>
          <p:cNvSpPr>
            <a:spLocks noGrp="1"/>
          </p:cNvSpPr>
          <p:nvPr>
            <p:ph idx="1"/>
          </p:nvPr>
        </p:nvSpPr>
        <p:spPr/>
        <p:txBody>
          <a:bodyPr/>
          <a:lstStyle/>
          <a:p>
            <a:pPr eaLnBrk="1" hangingPunct="1"/>
            <a:r>
              <a:rPr lang="en-US" dirty="0" smtClean="0"/>
              <a:t>Flux of the emitted photon</a:t>
            </a:r>
            <a:r>
              <a:rPr lang="cs-CZ" dirty="0" smtClean="0"/>
              <a:t>:</a:t>
            </a:r>
          </a:p>
          <a:p>
            <a:pPr eaLnBrk="1" hangingPunct="1"/>
            <a:endParaRPr lang="cs-CZ" dirty="0" smtClean="0"/>
          </a:p>
          <a:p>
            <a:pPr eaLnBrk="1" hangingPunct="1"/>
            <a:endParaRPr lang="cs-CZ" dirty="0" smtClean="0"/>
          </a:p>
          <a:p>
            <a:pPr marL="342900" lvl="1" indent="-342900" eaLnBrk="1" hangingPunct="1">
              <a:buClr>
                <a:schemeClr val="accent1"/>
              </a:buClr>
              <a:buSzPct val="65000"/>
              <a:buFont typeface="Wingdings" pitchFamily="2" charset="2"/>
              <a:buChar char="n"/>
            </a:pPr>
            <a:endParaRPr lang="cs-CZ" dirty="0" smtClean="0"/>
          </a:p>
          <a:p>
            <a:pPr marL="342900" lvl="1" indent="-342900" eaLnBrk="1" hangingPunct="1">
              <a:buClr>
                <a:schemeClr val="accent1"/>
              </a:buClr>
              <a:buSzPct val="65000"/>
              <a:buFont typeface="Wingdings" pitchFamily="2" charset="2"/>
              <a:buChar char="n"/>
            </a:pPr>
            <a:endParaRPr lang="cs-CZ" dirty="0" smtClean="0"/>
          </a:p>
        </p:txBody>
      </p:sp>
      <p:graphicFrame>
        <p:nvGraphicFramePr>
          <p:cNvPr id="1026" name="Object 4"/>
          <p:cNvGraphicFramePr>
            <a:graphicFrameLocks noChangeAspect="1"/>
          </p:cNvGraphicFramePr>
          <p:nvPr/>
        </p:nvGraphicFramePr>
        <p:xfrm>
          <a:off x="2336800" y="2565400"/>
          <a:ext cx="4113213" cy="1028700"/>
        </p:xfrm>
        <a:graphic>
          <a:graphicData uri="http://schemas.openxmlformats.org/presentationml/2006/ole">
            <mc:AlternateContent xmlns:mc="http://schemas.openxmlformats.org/markup-compatibility/2006">
              <mc:Choice xmlns:v="urn:schemas-microsoft-com:vml" Requires="v">
                <p:oleObj spid="_x0000_s577685" name="Equation" r:id="rId3" imgW="1727200" imgH="431800" progId="Equation.3">
                  <p:embed/>
                </p:oleObj>
              </mc:Choice>
              <mc:Fallback>
                <p:oleObj name="Equation" r:id="rId3" imgW="1727200" imgH="431800" progId="Equation.3">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6800" y="2565400"/>
                        <a:ext cx="4113213" cy="1028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5449763" y="4652963"/>
            <a:ext cx="3659976" cy="769441"/>
          </a:xfrm>
          <a:prstGeom prst="rect">
            <a:avLst/>
          </a:prstGeom>
          <a:noFill/>
        </p:spPr>
        <p:txBody>
          <a:bodyPr wrap="none">
            <a:spAutoFit/>
          </a:bodyPr>
          <a:lstStyle/>
          <a:p>
            <a:pPr>
              <a:defRPr/>
            </a:pPr>
            <a:r>
              <a:rPr lang="en-US" sz="2200" dirty="0" smtClean="0">
                <a:solidFill>
                  <a:srgbClr val="C00000"/>
                </a:solidFill>
                <a:latin typeface="+mn-lt"/>
              </a:rPr>
              <a:t>Pdf for sampling </a:t>
            </a:r>
            <a:r>
              <a:rPr lang="cs-CZ" sz="2200" dirty="0" smtClean="0">
                <a:solidFill>
                  <a:srgbClr val="C00000"/>
                </a:solidFill>
                <a:latin typeface="+mn-lt"/>
              </a:rPr>
              <a:t/>
            </a:r>
            <a:br>
              <a:rPr lang="cs-CZ" sz="2200" dirty="0" smtClean="0">
                <a:solidFill>
                  <a:srgbClr val="C00000"/>
                </a:solidFill>
                <a:latin typeface="+mn-lt"/>
              </a:rPr>
            </a:br>
            <a:r>
              <a:rPr lang="en-US" sz="2200" dirty="0" smtClean="0">
                <a:solidFill>
                  <a:srgbClr val="C00000"/>
                </a:solidFill>
                <a:latin typeface="+mn-lt"/>
              </a:rPr>
              <a:t>position </a:t>
            </a:r>
            <a:r>
              <a:rPr lang="cs-CZ" sz="2200" b="1" dirty="0" smtClean="0">
                <a:solidFill>
                  <a:srgbClr val="C00000"/>
                </a:solidFill>
                <a:latin typeface="+mn-lt"/>
              </a:rPr>
              <a:t>x</a:t>
            </a:r>
            <a:r>
              <a:rPr lang="cs-CZ" sz="2200" baseline="-25000" dirty="0" smtClean="0">
                <a:solidFill>
                  <a:srgbClr val="C00000"/>
                </a:solidFill>
                <a:latin typeface="+mn-lt"/>
              </a:rPr>
              <a:t>0</a:t>
            </a:r>
            <a:r>
              <a:rPr lang="cs-CZ" sz="2200" dirty="0" smtClean="0">
                <a:solidFill>
                  <a:srgbClr val="C00000"/>
                </a:solidFill>
                <a:latin typeface="+mn-lt"/>
              </a:rPr>
              <a:t> </a:t>
            </a:r>
            <a:r>
              <a:rPr lang="en-US" sz="2200" dirty="0" smtClean="0">
                <a:solidFill>
                  <a:srgbClr val="C00000"/>
                </a:solidFill>
                <a:latin typeface="+mn-lt"/>
              </a:rPr>
              <a:t>and direction</a:t>
            </a:r>
            <a:r>
              <a:rPr lang="cs-CZ" sz="2200" dirty="0" smtClean="0">
                <a:solidFill>
                  <a:srgbClr val="C00000"/>
                </a:solidFill>
                <a:latin typeface="+mn-lt"/>
              </a:rPr>
              <a:t> </a:t>
            </a:r>
            <a:r>
              <a:rPr lang="cs-CZ" sz="2200" dirty="0">
                <a:solidFill>
                  <a:srgbClr val="C00000"/>
                </a:solidFill>
                <a:latin typeface="Symbol" pitchFamily="18" charset="2"/>
              </a:rPr>
              <a:t>w</a:t>
            </a:r>
            <a:r>
              <a:rPr lang="cs-CZ" sz="2200" baseline="-25000" dirty="0">
                <a:solidFill>
                  <a:srgbClr val="C00000"/>
                </a:solidFill>
                <a:latin typeface="+mn-lt"/>
              </a:rPr>
              <a:t>0</a:t>
            </a:r>
            <a:endParaRPr lang="en-US" sz="2200" i="1" baseline="-25000" dirty="0">
              <a:solidFill>
                <a:srgbClr val="C00000"/>
              </a:solidFill>
              <a:latin typeface="+mn-lt"/>
            </a:endParaRPr>
          </a:p>
        </p:txBody>
      </p:sp>
      <p:cxnSp>
        <p:nvCxnSpPr>
          <p:cNvPr id="18" name="Straight Arrow Connector 17"/>
          <p:cNvCxnSpPr/>
          <p:nvPr/>
        </p:nvCxnSpPr>
        <p:spPr>
          <a:xfrm>
            <a:off x="4081462" y="3571875"/>
            <a:ext cx="512762" cy="1588"/>
          </a:xfrm>
          <a:prstGeom prst="straightConnector1">
            <a:avLst/>
          </a:prstGeom>
          <a:ln w="3810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4721224" y="3571875"/>
            <a:ext cx="1160463" cy="1588"/>
          </a:xfrm>
          <a:prstGeom prst="straightConnector1">
            <a:avLst/>
          </a:prstGeom>
          <a:ln w="3810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31" idx="0"/>
          </p:cNvCxnSpPr>
          <p:nvPr/>
        </p:nvCxnSpPr>
        <p:spPr>
          <a:xfrm flipV="1">
            <a:off x="3492571" y="3644901"/>
            <a:ext cx="876230" cy="15351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16200000" flipV="1">
            <a:off x="5341142" y="3825082"/>
            <a:ext cx="1008063" cy="64770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777999" y="5180013"/>
            <a:ext cx="3429144" cy="769441"/>
          </a:xfrm>
          <a:prstGeom prst="rect">
            <a:avLst/>
          </a:prstGeom>
          <a:noFill/>
        </p:spPr>
        <p:txBody>
          <a:bodyPr wrap="none">
            <a:spAutoFit/>
          </a:bodyPr>
          <a:lstStyle/>
          <a:p>
            <a:pPr>
              <a:defRPr/>
            </a:pPr>
            <a:r>
              <a:rPr lang="cs-CZ" sz="2200" dirty="0" smtClean="0">
                <a:solidFill>
                  <a:srgbClr val="0070C0"/>
                </a:solidFill>
                <a:latin typeface="+mn-lt"/>
              </a:rPr>
              <a:t>(</a:t>
            </a:r>
            <a:r>
              <a:rPr lang="en-US" sz="2200" dirty="0" smtClean="0">
                <a:solidFill>
                  <a:srgbClr val="0070C0"/>
                </a:solidFill>
                <a:latin typeface="+mn-lt"/>
              </a:rPr>
              <a:t>Discrete</a:t>
            </a:r>
            <a:r>
              <a:rPr lang="cs-CZ" sz="2200" dirty="0" smtClean="0">
                <a:solidFill>
                  <a:srgbClr val="0070C0"/>
                </a:solidFill>
                <a:latin typeface="+mn-lt"/>
              </a:rPr>
              <a:t>) </a:t>
            </a:r>
            <a:r>
              <a:rPr lang="en-US" sz="2200" dirty="0" smtClean="0">
                <a:solidFill>
                  <a:srgbClr val="0070C0"/>
                </a:solidFill>
                <a:latin typeface="+mn-lt"/>
              </a:rPr>
              <a:t>probability of</a:t>
            </a:r>
            <a:br>
              <a:rPr lang="en-US" sz="2200" dirty="0" smtClean="0">
                <a:solidFill>
                  <a:srgbClr val="0070C0"/>
                </a:solidFill>
                <a:latin typeface="+mn-lt"/>
              </a:rPr>
            </a:br>
            <a:r>
              <a:rPr lang="en-US" sz="2200" dirty="0" smtClean="0">
                <a:solidFill>
                  <a:srgbClr val="0070C0"/>
                </a:solidFill>
                <a:latin typeface="+mn-lt"/>
              </a:rPr>
              <a:t>choosing the light source </a:t>
            </a:r>
            <a:r>
              <a:rPr lang="cs-CZ" sz="2200" i="1" dirty="0" smtClean="0">
                <a:solidFill>
                  <a:srgbClr val="0070C0"/>
                </a:solidFill>
                <a:latin typeface="+mn-lt"/>
              </a:rPr>
              <a:t>l</a:t>
            </a:r>
            <a:endParaRPr lang="en-US" sz="2200" i="1" dirty="0">
              <a:solidFill>
                <a:srgbClr val="0070C0"/>
              </a:solidFill>
              <a:latin typeface="+mn-lt"/>
            </a:endParaRPr>
          </a:p>
        </p:txBody>
      </p:sp>
      <p:pic>
        <p:nvPicPr>
          <p:cNvPr id="1035" name="Picture 4"/>
          <p:cNvPicPr>
            <a:picLocks noChangeAspect="1" noChangeArrowheads="1"/>
          </p:cNvPicPr>
          <p:nvPr/>
        </p:nvPicPr>
        <p:blipFill>
          <a:blip r:embed="rId5" cstate="print"/>
          <a:srcRect r="33128" b="9552"/>
          <a:stretch>
            <a:fillRect/>
          </a:stretch>
        </p:blipFill>
        <p:spPr bwMode="auto">
          <a:xfrm>
            <a:off x="7235825" y="333375"/>
            <a:ext cx="1454150" cy="1366838"/>
          </a:xfrm>
          <a:prstGeom prst="rect">
            <a:avLst/>
          </a:prstGeom>
          <a:noFill/>
          <a:ln w="9525">
            <a:noFill/>
            <a:miter lim="800000"/>
            <a:headEnd/>
            <a:tailEnd/>
          </a:ln>
        </p:spPr>
      </p:pic>
      <p:cxnSp>
        <p:nvCxnSpPr>
          <p:cNvPr id="13" name="Straight Arrow Connector 23"/>
          <p:cNvCxnSpPr/>
          <p:nvPr/>
        </p:nvCxnSpPr>
        <p:spPr>
          <a:xfrm flipV="1">
            <a:off x="2195736" y="3645024"/>
            <a:ext cx="1224136" cy="360042"/>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5" name="TextBox 30"/>
          <p:cNvSpPr txBox="1"/>
          <p:nvPr/>
        </p:nvSpPr>
        <p:spPr>
          <a:xfrm>
            <a:off x="179512" y="4005064"/>
            <a:ext cx="2863284" cy="769441"/>
          </a:xfrm>
          <a:prstGeom prst="rect">
            <a:avLst/>
          </a:prstGeom>
          <a:noFill/>
        </p:spPr>
        <p:txBody>
          <a:bodyPr wrap="none">
            <a:spAutoFit/>
          </a:bodyPr>
          <a:lstStyle/>
          <a:p>
            <a:pPr>
              <a:defRPr/>
            </a:pPr>
            <a:r>
              <a:rPr lang="en-US" sz="2200" dirty="0" smtClean="0">
                <a:solidFill>
                  <a:srgbClr val="00B050"/>
                </a:solidFill>
                <a:latin typeface="+mn-lt"/>
              </a:rPr>
              <a:t>Total number of </a:t>
            </a:r>
          </a:p>
          <a:p>
            <a:pPr>
              <a:defRPr/>
            </a:pPr>
            <a:r>
              <a:rPr lang="en-US" sz="2200" dirty="0" smtClean="0">
                <a:solidFill>
                  <a:srgbClr val="00B050"/>
                </a:solidFill>
                <a:latin typeface="+mn-lt"/>
              </a:rPr>
              <a:t>emitted photon paths</a:t>
            </a:r>
            <a:endParaRPr lang="cs-CZ" sz="2200" i="1" dirty="0">
              <a:solidFill>
                <a:srgbClr val="00B050"/>
              </a:solidFill>
              <a:latin typeface="+mn-lt"/>
            </a:endParaRPr>
          </a:p>
        </p:txBody>
      </p:sp>
      <p:cxnSp>
        <p:nvCxnSpPr>
          <p:cNvPr id="17" name="Straight Arrow Connector 17"/>
          <p:cNvCxnSpPr/>
          <p:nvPr/>
        </p:nvCxnSpPr>
        <p:spPr>
          <a:xfrm>
            <a:off x="3230767" y="3501008"/>
            <a:ext cx="512762" cy="1588"/>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Zástupný symbol pro zápatí 18"/>
          <p:cNvSpPr>
            <a:spLocks noGrp="1"/>
          </p:cNvSpPr>
          <p:nvPr>
            <p:ph type="ftr" sz="quarter" idx="11"/>
          </p:nvPr>
        </p:nvSpPr>
        <p:spPr/>
        <p:txBody>
          <a:bodyPr/>
          <a:lstStyle/>
          <a:p>
            <a:pPr>
              <a:defRPr/>
            </a:pPr>
            <a:r>
              <a:rPr lang="en-US" altLang="en-US" smtClean="0"/>
              <a:t>CG III (NPGR010) - J. Křivánek 2015</a:t>
            </a:r>
            <a:endParaRPr lang="en-US" alt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1"/>
          <p:cNvSpPr>
            <a:spLocks noGrp="1"/>
          </p:cNvSpPr>
          <p:nvPr>
            <p:ph type="title"/>
          </p:nvPr>
        </p:nvSpPr>
        <p:spPr/>
        <p:txBody>
          <a:bodyPr/>
          <a:lstStyle/>
          <a:p>
            <a:pPr eaLnBrk="1" hangingPunct="1"/>
            <a:r>
              <a:rPr lang="en-US" dirty="0"/>
              <a:t>Photon emission</a:t>
            </a:r>
            <a:endParaRPr lang="en-US" dirty="0" smtClean="0"/>
          </a:p>
        </p:txBody>
      </p:sp>
      <p:sp>
        <p:nvSpPr>
          <p:cNvPr id="2052" name="Content Placeholder 2"/>
          <p:cNvSpPr>
            <a:spLocks noGrp="1"/>
          </p:cNvSpPr>
          <p:nvPr>
            <p:ph idx="1"/>
          </p:nvPr>
        </p:nvSpPr>
        <p:spPr/>
        <p:txBody>
          <a:bodyPr/>
          <a:lstStyle/>
          <a:p>
            <a:pPr marL="342900" lvl="1" indent="-342900" eaLnBrk="1" hangingPunct="1">
              <a:buClr>
                <a:schemeClr val="accent1"/>
              </a:buClr>
              <a:buSzPct val="65000"/>
              <a:buFont typeface="Wingdings" pitchFamily="2" charset="2"/>
              <a:buChar char="n"/>
            </a:pPr>
            <a:r>
              <a:rPr lang="en-US" dirty="0" smtClean="0"/>
              <a:t>“Ideal” sampling</a:t>
            </a:r>
            <a:endParaRPr lang="cs-CZ" dirty="0" smtClean="0"/>
          </a:p>
          <a:p>
            <a:pPr marL="342900" lvl="1" indent="-342900" eaLnBrk="1" hangingPunct="1">
              <a:buClr>
                <a:schemeClr val="accent1"/>
              </a:buClr>
              <a:buSzPct val="65000"/>
              <a:buFont typeface="Wingdings" pitchFamily="2" charset="2"/>
              <a:buChar char="n"/>
            </a:pPr>
            <a:endParaRPr lang="cs-CZ" dirty="0" smtClean="0"/>
          </a:p>
          <a:p>
            <a:pPr marL="342900" lvl="1" indent="-342900" eaLnBrk="1" hangingPunct="1">
              <a:buClr>
                <a:schemeClr val="accent1"/>
              </a:buClr>
              <a:buSzPct val="65000"/>
              <a:buFont typeface="Wingdings" pitchFamily="2" charset="2"/>
              <a:buChar char="n"/>
            </a:pPr>
            <a:endParaRPr lang="cs-CZ" dirty="0" smtClean="0"/>
          </a:p>
          <a:p>
            <a:pPr marL="342900" lvl="1" indent="-342900" eaLnBrk="1" hangingPunct="1">
              <a:buClr>
                <a:schemeClr val="accent1"/>
              </a:buClr>
              <a:buSzPct val="65000"/>
              <a:buFont typeface="Wingdings" pitchFamily="2" charset="2"/>
              <a:buChar char="n"/>
            </a:pPr>
            <a:endParaRPr lang="cs-CZ" dirty="0" smtClean="0"/>
          </a:p>
          <a:p>
            <a:pPr marL="342900" lvl="1" indent="-342900" eaLnBrk="1" hangingPunct="1">
              <a:buClr>
                <a:schemeClr val="accent1"/>
              </a:buClr>
              <a:buSzPct val="65000"/>
              <a:buFont typeface="Wingdings" pitchFamily="2" charset="2"/>
              <a:buChar char="n"/>
            </a:pPr>
            <a:endParaRPr lang="cs-CZ" dirty="0" smtClean="0"/>
          </a:p>
          <a:p>
            <a:pPr marL="342900" lvl="1" indent="-342900" eaLnBrk="1" hangingPunct="1">
              <a:buClr>
                <a:schemeClr val="accent1"/>
              </a:buClr>
              <a:buSzPct val="65000"/>
              <a:buFont typeface="Wingdings" pitchFamily="2" charset="2"/>
              <a:buChar char="n"/>
            </a:pPr>
            <a:endParaRPr lang="cs-CZ" dirty="0" smtClean="0"/>
          </a:p>
          <a:p>
            <a:pPr marL="342900" lvl="1" indent="-342900" eaLnBrk="1" hangingPunct="1">
              <a:buClr>
                <a:schemeClr val="accent1"/>
              </a:buClr>
              <a:buSzPct val="65000"/>
              <a:buFont typeface="Wingdings" pitchFamily="2" charset="2"/>
              <a:buChar char="n"/>
            </a:pPr>
            <a:endParaRPr lang="cs-CZ" dirty="0" smtClean="0"/>
          </a:p>
          <a:p>
            <a:pPr marL="342900" lvl="1" indent="-342900" eaLnBrk="1" hangingPunct="1">
              <a:buClr>
                <a:schemeClr val="accent1"/>
              </a:buClr>
              <a:buSzPct val="65000"/>
              <a:buFont typeface="Wingdings" pitchFamily="2" charset="2"/>
              <a:buChar char="n"/>
            </a:pPr>
            <a:endParaRPr lang="cs-CZ" dirty="0" smtClean="0"/>
          </a:p>
          <a:p>
            <a:pPr marL="342900" lvl="1" indent="-342900" eaLnBrk="1" hangingPunct="1">
              <a:buClr>
                <a:schemeClr val="accent1"/>
              </a:buClr>
              <a:buSzPct val="65000"/>
              <a:buFont typeface="Wingdings" pitchFamily="2" charset="2"/>
              <a:buChar char="n"/>
            </a:pPr>
            <a:endParaRPr lang="cs-CZ" dirty="0" smtClean="0"/>
          </a:p>
          <a:p>
            <a:pPr marL="695325" lvl="2" eaLnBrk="1" hangingPunct="1"/>
            <a:r>
              <a:rPr lang="en-US" dirty="0" smtClean="0"/>
              <a:t>All emitted photons carry the same flux</a:t>
            </a:r>
            <a:r>
              <a:rPr lang="cs-CZ" dirty="0" smtClean="0"/>
              <a:t>:</a:t>
            </a:r>
            <a:endParaRPr lang="en-US" dirty="0" smtClean="0"/>
          </a:p>
          <a:p>
            <a:pPr eaLnBrk="1" hangingPunct="1"/>
            <a:endParaRPr lang="en-US" dirty="0" smtClean="0"/>
          </a:p>
        </p:txBody>
      </p:sp>
      <p:graphicFrame>
        <p:nvGraphicFramePr>
          <p:cNvPr id="2050" name="Object 3"/>
          <p:cNvGraphicFramePr>
            <a:graphicFrameLocks noChangeAspect="1"/>
          </p:cNvGraphicFramePr>
          <p:nvPr/>
        </p:nvGraphicFramePr>
        <p:xfrm>
          <a:off x="719138" y="2133600"/>
          <a:ext cx="7775575" cy="2806700"/>
        </p:xfrm>
        <a:graphic>
          <a:graphicData uri="http://schemas.openxmlformats.org/presentationml/2006/ole">
            <mc:AlternateContent xmlns:mc="http://schemas.openxmlformats.org/markup-compatibility/2006">
              <mc:Choice xmlns:v="urn:schemas-microsoft-com:vml" Requires="v">
                <p:oleObj spid="_x0000_s578856" name="Equation" r:id="rId3" imgW="3378200" imgH="1219200" progId="Equation.3">
                  <p:embed/>
                </p:oleObj>
              </mc:Choice>
              <mc:Fallback>
                <p:oleObj name="Equation" r:id="rId3" imgW="3378200" imgH="1219200" progId="Equation.3">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138" y="2133600"/>
                        <a:ext cx="7775575" cy="280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053" name="Picture 4"/>
          <p:cNvPicPr>
            <a:picLocks noChangeAspect="1" noChangeArrowheads="1"/>
          </p:cNvPicPr>
          <p:nvPr/>
        </p:nvPicPr>
        <p:blipFill>
          <a:blip r:embed="rId5" cstate="print"/>
          <a:srcRect r="33128" b="9552"/>
          <a:stretch>
            <a:fillRect/>
          </a:stretch>
        </p:blipFill>
        <p:spPr bwMode="auto">
          <a:xfrm>
            <a:off x="7235825" y="333375"/>
            <a:ext cx="1454150" cy="1366838"/>
          </a:xfrm>
          <a:prstGeom prst="rect">
            <a:avLst/>
          </a:prstGeom>
          <a:noFill/>
          <a:ln w="9525">
            <a:noFill/>
            <a:miter lim="800000"/>
            <a:headEnd/>
            <a:tailEnd/>
          </a:ln>
        </p:spPr>
      </p:pic>
      <p:graphicFrame>
        <p:nvGraphicFramePr>
          <p:cNvPr id="578563" name="Object 4"/>
          <p:cNvGraphicFramePr>
            <a:graphicFrameLocks noChangeAspect="1"/>
          </p:cNvGraphicFramePr>
          <p:nvPr>
            <p:extLst>
              <p:ext uri="{D42A27DB-BD31-4B8C-83A1-F6EECF244321}">
                <p14:modId xmlns:p14="http://schemas.microsoft.com/office/powerpoint/2010/main" val="2859297545"/>
              </p:ext>
            </p:extLst>
          </p:nvPr>
        </p:nvGraphicFramePr>
        <p:xfrm>
          <a:off x="5868144" y="5052659"/>
          <a:ext cx="1498600" cy="788988"/>
        </p:xfrm>
        <a:graphic>
          <a:graphicData uri="http://schemas.openxmlformats.org/presentationml/2006/ole">
            <mc:AlternateContent xmlns:mc="http://schemas.openxmlformats.org/markup-compatibility/2006">
              <mc:Choice xmlns:v="urn:schemas-microsoft-com:vml" Requires="v">
                <p:oleObj spid="_x0000_s578857" name="Equation" r:id="rId6" imgW="748975" imgH="393529" progId="Equation.3">
                  <p:embed/>
                </p:oleObj>
              </mc:Choice>
              <mc:Fallback>
                <p:oleObj name="Equation" r:id="rId6" imgW="748975" imgH="393529" progId="Equation.3">
                  <p:embed/>
                  <p:pic>
                    <p:nvPicPr>
                      <p:cNvPr id="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8144" y="5052659"/>
                        <a:ext cx="1498600" cy="788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Zástupný symbol pro zápatí 7"/>
          <p:cNvSpPr>
            <a:spLocks noGrp="1"/>
          </p:cNvSpPr>
          <p:nvPr>
            <p:ph type="ftr" sz="quarter" idx="11"/>
          </p:nvPr>
        </p:nvSpPr>
        <p:spPr/>
        <p:txBody>
          <a:bodyPr/>
          <a:lstStyle/>
          <a:p>
            <a:pPr>
              <a:defRPr/>
            </a:pPr>
            <a:r>
              <a:rPr lang="en-US" altLang="en-US" smtClean="0"/>
              <a:t>CG III (NPGR010) - J. Křivánek 2015</a:t>
            </a:r>
            <a:endParaRPr lang="en-US" alt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dirty="0" smtClean="0"/>
              <a:t>Tracing of photon paths</a:t>
            </a:r>
          </a:p>
        </p:txBody>
      </p:sp>
      <p:sp>
        <p:nvSpPr>
          <p:cNvPr id="343043" name="Rectangle 3"/>
          <p:cNvSpPr>
            <a:spLocks noGrp="1" noChangeArrowheads="1"/>
          </p:cNvSpPr>
          <p:nvPr>
            <p:ph type="body" idx="1"/>
          </p:nvPr>
        </p:nvSpPr>
        <p:spPr>
          <a:xfrm>
            <a:off x="468312" y="1484313"/>
            <a:ext cx="8352159" cy="5184775"/>
          </a:xfrm>
        </p:spPr>
        <p:txBody>
          <a:bodyPr/>
          <a:lstStyle/>
          <a:p>
            <a:pPr eaLnBrk="1" hangingPunct="1">
              <a:defRPr/>
            </a:pPr>
            <a:r>
              <a:rPr lang="en-US" dirty="0" smtClean="0"/>
              <a:t>Similar to light tracing</a:t>
            </a:r>
            <a:endParaRPr lang="cs-CZ" dirty="0" smtClean="0"/>
          </a:p>
          <a:p>
            <a:pPr eaLnBrk="1" hangingPunct="1">
              <a:defRPr/>
            </a:pPr>
            <a:r>
              <a:rPr lang="en-US" dirty="0" smtClean="0"/>
              <a:t>Photon-surface intersection:</a:t>
            </a:r>
            <a:endParaRPr lang="cs-CZ" dirty="0" smtClean="0"/>
          </a:p>
          <a:p>
            <a:pPr marL="784225" lvl="1" indent="-457200" eaLnBrk="1" hangingPunct="1">
              <a:buFont typeface="+mj-lt"/>
              <a:buAutoNum type="arabicPeriod"/>
              <a:defRPr/>
            </a:pPr>
            <a:r>
              <a:rPr lang="en-US" b="1" dirty="0" smtClean="0"/>
              <a:t>Store “photon” </a:t>
            </a:r>
            <a:r>
              <a:rPr lang="en-US" dirty="0" smtClean="0"/>
              <a:t>into a photon map</a:t>
            </a:r>
            <a:endParaRPr lang="cs-CZ" dirty="0" smtClean="0"/>
          </a:p>
          <a:p>
            <a:pPr lvl="2" eaLnBrk="1" hangingPunct="1">
              <a:defRPr/>
            </a:pPr>
            <a:r>
              <a:rPr lang="en-US" dirty="0" smtClean="0"/>
              <a:t>photon</a:t>
            </a:r>
            <a:r>
              <a:rPr lang="cs-CZ" dirty="0" smtClean="0"/>
              <a:t> = </a:t>
            </a:r>
            <a:r>
              <a:rPr lang="en-US" dirty="0" smtClean="0"/>
              <a:t>(position</a:t>
            </a:r>
            <a:r>
              <a:rPr lang="cs-CZ" dirty="0" smtClean="0"/>
              <a:t>, </a:t>
            </a:r>
            <a:r>
              <a:rPr lang="en-US" dirty="0" smtClean="0"/>
              <a:t>incident direction</a:t>
            </a:r>
            <a:r>
              <a:rPr lang="cs-CZ" dirty="0" smtClean="0"/>
              <a:t>, </a:t>
            </a:r>
            <a:r>
              <a:rPr lang="en-US" dirty="0" smtClean="0"/>
              <a:t>flux</a:t>
            </a:r>
            <a:r>
              <a:rPr lang="cs-CZ" dirty="0" smtClean="0"/>
              <a:t>)</a:t>
            </a:r>
          </a:p>
          <a:p>
            <a:pPr marL="784225" lvl="1" indent="-457200" eaLnBrk="1" hangingPunct="1">
              <a:buFont typeface="+mj-lt"/>
              <a:buAutoNum type="arabicPeriod"/>
              <a:defRPr/>
            </a:pPr>
            <a:r>
              <a:rPr lang="en-US" b="1" dirty="0" smtClean="0"/>
              <a:t>Generate reflected direction</a:t>
            </a:r>
            <a:endParaRPr lang="cs-CZ" dirty="0" smtClean="0"/>
          </a:p>
          <a:p>
            <a:pPr lvl="2" eaLnBrk="1" hangingPunct="1">
              <a:defRPr/>
            </a:pPr>
            <a:r>
              <a:rPr lang="cs-CZ" dirty="0" smtClean="0"/>
              <a:t>BRDF importance sampling</a:t>
            </a:r>
          </a:p>
          <a:p>
            <a:pPr marL="784225" lvl="1" indent="-457200" eaLnBrk="1" hangingPunct="1">
              <a:buFont typeface="+mj-lt"/>
              <a:buAutoNum type="arabicPeriod"/>
              <a:defRPr/>
            </a:pPr>
            <a:r>
              <a:rPr lang="en-US" b="1" dirty="0" smtClean="0"/>
              <a:t>Update photon flux</a:t>
            </a:r>
            <a:endParaRPr lang="cs-CZ" dirty="0" smtClean="0"/>
          </a:p>
          <a:p>
            <a:pPr marL="1136650" lvl="2" indent="-457200" eaLnBrk="1" hangingPunct="1">
              <a:defRPr/>
            </a:pPr>
            <a:r>
              <a:rPr lang="en-US" dirty="0" smtClean="0"/>
              <a:t>(next slide)</a:t>
            </a:r>
            <a:endParaRPr lang="cs-CZ" dirty="0" smtClean="0"/>
          </a:p>
          <a:p>
            <a:pPr marL="784225" lvl="1" indent="-457200" eaLnBrk="1" hangingPunct="1">
              <a:buFont typeface="+mj-lt"/>
              <a:buAutoNum type="arabicPeriod"/>
              <a:defRPr/>
            </a:pPr>
            <a:r>
              <a:rPr lang="en-US" b="1" dirty="0" smtClean="0"/>
              <a:t>Russian roulette</a:t>
            </a:r>
            <a:r>
              <a:rPr lang="cs-CZ" dirty="0" smtClean="0"/>
              <a:t> – </a:t>
            </a:r>
            <a:r>
              <a:rPr lang="en-US" dirty="0" smtClean="0"/>
              <a:t>randomized absorption (termination)</a:t>
            </a:r>
            <a:endParaRPr lang="cs-CZ" dirty="0" smtClean="0"/>
          </a:p>
          <a:p>
            <a:pPr lvl="2" eaLnBrk="1" hangingPunct="1">
              <a:defRPr/>
            </a:pPr>
            <a:r>
              <a:rPr lang="en-US" dirty="0" smtClean="0"/>
              <a:t>(next slide)</a:t>
            </a:r>
            <a:endParaRPr lang="cs-CZ" dirty="0" smtClean="0"/>
          </a:p>
          <a:p>
            <a:pPr eaLnBrk="1" hangingPunct="1">
              <a:defRPr/>
            </a:pPr>
            <a:r>
              <a:rPr lang="en-US" b="1" dirty="0" smtClean="0"/>
              <a:t>Objective</a:t>
            </a:r>
            <a:endParaRPr lang="cs-CZ" b="1" dirty="0" smtClean="0"/>
          </a:p>
          <a:p>
            <a:pPr lvl="1" eaLnBrk="1" hangingPunct="1">
              <a:defRPr/>
            </a:pPr>
            <a:r>
              <a:rPr lang="en-US" dirty="0" smtClean="0"/>
              <a:t>Keep the photon flux close to its original value</a:t>
            </a:r>
          </a:p>
        </p:txBody>
      </p:sp>
      <p:pic>
        <p:nvPicPr>
          <p:cNvPr id="24580" name="Picture 4"/>
          <p:cNvPicPr>
            <a:picLocks noChangeAspect="1" noChangeArrowheads="1"/>
          </p:cNvPicPr>
          <p:nvPr/>
        </p:nvPicPr>
        <p:blipFill>
          <a:blip r:embed="rId2" cstate="print"/>
          <a:srcRect r="33128" b="9552"/>
          <a:stretch>
            <a:fillRect/>
          </a:stretch>
        </p:blipFill>
        <p:spPr bwMode="auto">
          <a:xfrm>
            <a:off x="7235825" y="333375"/>
            <a:ext cx="1454150" cy="1366838"/>
          </a:xfrm>
          <a:prstGeom prst="rect">
            <a:avLst/>
          </a:prstGeom>
          <a:noFill/>
          <a:ln w="9525">
            <a:noFill/>
            <a:miter lim="800000"/>
            <a:headEnd/>
            <a:tailEnd/>
          </a:ln>
        </p:spPr>
      </p:pic>
      <p:sp>
        <p:nvSpPr>
          <p:cNvPr id="6" name="Zástupný symbol pro zápatí 5"/>
          <p:cNvSpPr>
            <a:spLocks noGrp="1"/>
          </p:cNvSpPr>
          <p:nvPr>
            <p:ph type="ftr" sz="quarter" idx="11"/>
          </p:nvPr>
        </p:nvSpPr>
        <p:spPr/>
        <p:txBody>
          <a:bodyPr/>
          <a:lstStyle/>
          <a:p>
            <a:pPr>
              <a:defRPr/>
            </a:pPr>
            <a:r>
              <a:rPr lang="en-US" altLang="en-US" smtClean="0"/>
              <a:t>CG III (NPGR010) - J. Křivánek 2015</a:t>
            </a:r>
            <a:endParaRPr lang="en-US" alt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2"/>
          <p:cNvSpPr>
            <a:spLocks noGrp="1" noChangeArrowheads="1"/>
          </p:cNvSpPr>
          <p:nvPr>
            <p:ph type="title"/>
          </p:nvPr>
        </p:nvSpPr>
        <p:spPr/>
        <p:txBody>
          <a:bodyPr/>
          <a:lstStyle/>
          <a:p>
            <a:pPr eaLnBrk="1" hangingPunct="1"/>
            <a:r>
              <a:rPr lang="en-US" dirty="0" smtClean="0"/>
              <a:t>Photon tracing</a:t>
            </a:r>
          </a:p>
        </p:txBody>
      </p:sp>
      <p:sp>
        <p:nvSpPr>
          <p:cNvPr id="343043" name="Rectangle 3"/>
          <p:cNvSpPr>
            <a:spLocks noGrp="1" noChangeArrowheads="1"/>
          </p:cNvSpPr>
          <p:nvPr>
            <p:ph type="body" idx="1"/>
          </p:nvPr>
        </p:nvSpPr>
        <p:spPr>
          <a:xfrm>
            <a:off x="468313" y="1484313"/>
            <a:ext cx="8229600" cy="5184775"/>
          </a:xfrm>
        </p:spPr>
        <p:txBody>
          <a:bodyPr/>
          <a:lstStyle/>
          <a:p>
            <a:pPr marL="457200" indent="-457200" eaLnBrk="1" hangingPunct="1">
              <a:buFont typeface="+mj-lt"/>
              <a:buAutoNum type="arabicPeriod" startAt="3"/>
              <a:defRPr/>
            </a:pPr>
            <a:r>
              <a:rPr lang="en-US" b="1" dirty="0" smtClean="0"/>
              <a:t>Update photon flux</a:t>
            </a:r>
            <a:endParaRPr lang="cs-CZ" b="1" dirty="0" smtClean="0"/>
          </a:p>
          <a:p>
            <a:pPr marL="457200" indent="-457200" eaLnBrk="1" hangingPunct="1">
              <a:buFont typeface="+mj-lt"/>
              <a:buAutoNum type="arabicPeriod" startAt="3"/>
              <a:defRPr/>
            </a:pPr>
            <a:endParaRPr lang="cs-CZ" dirty="0" smtClean="0"/>
          </a:p>
          <a:p>
            <a:pPr marL="457200" indent="-457200" eaLnBrk="1" hangingPunct="1">
              <a:buFont typeface="+mj-lt"/>
              <a:buAutoNum type="arabicPeriod" startAt="3"/>
              <a:defRPr/>
            </a:pPr>
            <a:endParaRPr lang="cs-CZ" dirty="0" smtClean="0"/>
          </a:p>
          <a:p>
            <a:pPr marL="457200" indent="-457200" eaLnBrk="1" hangingPunct="1">
              <a:buFont typeface="+mj-lt"/>
              <a:buAutoNum type="arabicPeriod" startAt="3"/>
              <a:defRPr/>
            </a:pPr>
            <a:endParaRPr lang="cs-CZ" dirty="0" smtClean="0"/>
          </a:p>
          <a:p>
            <a:pPr marL="457200" indent="-457200" eaLnBrk="1" hangingPunct="1">
              <a:buFont typeface="+mj-lt"/>
              <a:buAutoNum type="arabicPeriod" startAt="3"/>
              <a:defRPr/>
            </a:pPr>
            <a:r>
              <a:rPr lang="en-US" b="1" dirty="0" smtClean="0"/>
              <a:t>Russian roulette</a:t>
            </a:r>
            <a:r>
              <a:rPr lang="cs-CZ" dirty="0" smtClean="0"/>
              <a:t> – </a:t>
            </a:r>
            <a:r>
              <a:rPr lang="en-US" dirty="0" smtClean="0"/>
              <a:t>randomized photon absorption</a:t>
            </a:r>
            <a:endParaRPr lang="cs-CZ" dirty="0" smtClean="0"/>
          </a:p>
          <a:p>
            <a:pPr eaLnBrk="1" hangingPunct="1">
              <a:defRPr/>
            </a:pPr>
            <a:endParaRPr lang="cs-CZ" dirty="0" smtClean="0"/>
          </a:p>
          <a:p>
            <a:pPr eaLnBrk="1" hangingPunct="1">
              <a:defRPr/>
            </a:pPr>
            <a:endParaRPr lang="cs-CZ" dirty="0" smtClean="0"/>
          </a:p>
          <a:p>
            <a:pPr eaLnBrk="1" hangingPunct="1">
              <a:defRPr/>
            </a:pPr>
            <a:endParaRPr lang="cs-CZ" dirty="0" smtClean="0"/>
          </a:p>
          <a:p>
            <a:pPr lvl="1" eaLnBrk="1" hangingPunct="1">
              <a:buFont typeface="Wingdings" pitchFamily="2" charset="2"/>
              <a:buNone/>
              <a:defRPr/>
            </a:pPr>
            <a:endParaRPr lang="cs-CZ" dirty="0" smtClean="0"/>
          </a:p>
          <a:p>
            <a:pPr eaLnBrk="1" hangingPunct="1">
              <a:defRPr/>
            </a:pPr>
            <a:endParaRPr lang="cs-CZ" dirty="0" smtClean="0"/>
          </a:p>
          <a:p>
            <a:pPr eaLnBrk="1" hangingPunct="1">
              <a:defRPr/>
            </a:pPr>
            <a:r>
              <a:rPr lang="en-US" dirty="0" smtClean="0"/>
              <a:t>The above strategy keeps the photon flux roughly constant</a:t>
            </a:r>
            <a:endParaRPr lang="cs-CZ" dirty="0" smtClean="0"/>
          </a:p>
        </p:txBody>
      </p:sp>
      <p:graphicFrame>
        <p:nvGraphicFramePr>
          <p:cNvPr id="3074" name="Object 2"/>
          <p:cNvGraphicFramePr>
            <a:graphicFrameLocks noChangeAspect="1"/>
          </p:cNvGraphicFramePr>
          <p:nvPr>
            <p:extLst>
              <p:ext uri="{D42A27DB-BD31-4B8C-83A1-F6EECF244321}">
                <p14:modId xmlns:p14="http://schemas.microsoft.com/office/powerpoint/2010/main" val="1998988612"/>
              </p:ext>
            </p:extLst>
          </p:nvPr>
        </p:nvGraphicFramePr>
        <p:xfrm>
          <a:off x="2273300" y="2052638"/>
          <a:ext cx="4597400" cy="914400"/>
        </p:xfrm>
        <a:graphic>
          <a:graphicData uri="http://schemas.openxmlformats.org/presentationml/2006/ole">
            <mc:AlternateContent xmlns:mc="http://schemas.openxmlformats.org/markup-compatibility/2006">
              <mc:Choice xmlns:v="urn:schemas-microsoft-com:vml" Requires="v">
                <p:oleObj spid="_x0000_s580027" name="Equation" r:id="rId3" imgW="2298700" imgH="457200" progId="Equation.3">
                  <p:embed/>
                </p:oleObj>
              </mc:Choice>
              <mc:Fallback>
                <p:oleObj name="Equation" r:id="rId3" imgW="2298700" imgH="457200" progId="Equation.3">
                  <p:embed/>
                  <p:pic>
                    <p:nvPicPr>
                      <p:cNvPr id="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3300" y="2052638"/>
                        <a:ext cx="459740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2" name="Group 11"/>
          <p:cNvGrpSpPr/>
          <p:nvPr/>
        </p:nvGrpSpPr>
        <p:grpSpPr>
          <a:xfrm>
            <a:off x="899592" y="3716338"/>
            <a:ext cx="7560840" cy="2138287"/>
            <a:chOff x="899592" y="3716338"/>
            <a:chExt cx="7560840" cy="2138287"/>
          </a:xfrm>
        </p:grpSpPr>
        <p:graphicFrame>
          <p:nvGraphicFramePr>
            <p:cNvPr id="3075" name="Object 4"/>
            <p:cNvGraphicFramePr>
              <a:graphicFrameLocks noChangeAspect="1"/>
            </p:cNvGraphicFramePr>
            <p:nvPr>
              <p:extLst>
                <p:ext uri="{D42A27DB-BD31-4B8C-83A1-F6EECF244321}">
                  <p14:modId xmlns:p14="http://schemas.microsoft.com/office/powerpoint/2010/main" val="1978471231"/>
                </p:ext>
              </p:extLst>
            </p:nvPr>
          </p:nvGraphicFramePr>
          <p:xfrm>
            <a:off x="1002692" y="3716338"/>
            <a:ext cx="3683000" cy="1270000"/>
          </p:xfrm>
          <a:graphic>
            <a:graphicData uri="http://schemas.openxmlformats.org/presentationml/2006/ole">
              <mc:AlternateContent xmlns:mc="http://schemas.openxmlformats.org/markup-compatibility/2006">
                <mc:Choice xmlns:v="urn:schemas-microsoft-com:vml" Requires="v">
                  <p:oleObj spid="_x0000_s580028" name="Equation" r:id="rId5" imgW="1841500" imgH="635000" progId="Equation.3">
                    <p:embed/>
                  </p:oleObj>
                </mc:Choice>
                <mc:Fallback>
                  <p:oleObj name="Equation" r:id="rId5" imgW="1841500" imgH="635000" progId="Equation.3">
                    <p:embed/>
                    <p:pic>
                      <p:nvPicPr>
                        <p:cNvPr id="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2692" y="3716338"/>
                          <a:ext cx="3683000" cy="1270000"/>
                        </a:xfrm>
                        <a:prstGeom prst="rect">
                          <a:avLst/>
                        </a:prstGeom>
                        <a:noFill/>
                        <a:extLst/>
                      </p:spPr>
                    </p:pic>
                  </p:oleObj>
                </mc:Fallback>
              </mc:AlternateContent>
            </a:graphicData>
          </a:graphic>
        </p:graphicFrame>
        <p:graphicFrame>
          <p:nvGraphicFramePr>
            <p:cNvPr id="3076" name="Object 5"/>
            <p:cNvGraphicFramePr>
              <a:graphicFrameLocks noChangeAspect="1"/>
            </p:cNvGraphicFramePr>
            <p:nvPr>
              <p:extLst>
                <p:ext uri="{D42A27DB-BD31-4B8C-83A1-F6EECF244321}">
                  <p14:modId xmlns:p14="http://schemas.microsoft.com/office/powerpoint/2010/main" val="876989253"/>
                </p:ext>
              </p:extLst>
            </p:nvPr>
          </p:nvGraphicFramePr>
          <p:xfrm>
            <a:off x="6251482" y="3861048"/>
            <a:ext cx="2057040" cy="964800"/>
          </p:xfrm>
          <a:graphic>
            <a:graphicData uri="http://schemas.openxmlformats.org/presentationml/2006/ole">
              <mc:AlternateContent xmlns:mc="http://schemas.openxmlformats.org/markup-compatibility/2006">
                <mc:Choice xmlns:v="urn:schemas-microsoft-com:vml" Requires="v">
                  <p:oleObj spid="_x0000_s580029" name="Rovnice" r:id="rId7" imgW="1028520" imgH="482400" progId="Equation.3">
                    <p:embed/>
                  </p:oleObj>
                </mc:Choice>
                <mc:Fallback>
                  <p:oleObj name="Rovnice" r:id="rId7" imgW="1028520" imgH="482400" progId="Equation.3">
                    <p:embed/>
                    <p:pic>
                      <p:nvPicPr>
                        <p:cNvPr id="0" name="Picture 7"/>
                        <p:cNvPicPr>
                          <a:picLocks noChangeAspect="1" noChangeArrowheads="1"/>
                        </p:cNvPicPr>
                        <p:nvPr/>
                      </p:nvPicPr>
                      <p:blipFill>
                        <a:blip r:embed="rId8"/>
                        <a:srcRect/>
                        <a:stretch>
                          <a:fillRect/>
                        </a:stretch>
                      </p:blipFill>
                      <p:spPr bwMode="auto">
                        <a:xfrm>
                          <a:off x="6251482" y="3861048"/>
                          <a:ext cx="2057040" cy="96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029493" y="5085184"/>
              <a:ext cx="1558439" cy="769441"/>
            </a:xfrm>
            <a:prstGeom prst="rect">
              <a:avLst/>
            </a:prstGeom>
            <a:noFill/>
          </p:spPr>
          <p:txBody>
            <a:bodyPr wrap="none">
              <a:spAutoFit/>
            </a:bodyPr>
            <a:lstStyle/>
            <a:p>
              <a:pPr algn="ctr">
                <a:defRPr/>
              </a:pPr>
              <a:r>
                <a:rPr lang="en-US" sz="2200" dirty="0" smtClean="0">
                  <a:solidFill>
                    <a:srgbClr val="0070C0"/>
                  </a:solidFill>
                  <a:latin typeface="+mn-lt"/>
                </a:rPr>
                <a:t>Survival </a:t>
              </a:r>
              <a:br>
                <a:rPr lang="en-US" sz="2200" dirty="0" smtClean="0">
                  <a:solidFill>
                    <a:srgbClr val="0070C0"/>
                  </a:solidFill>
                  <a:latin typeface="+mn-lt"/>
                </a:rPr>
              </a:br>
              <a:r>
                <a:rPr lang="en-US" sz="2200" dirty="0" smtClean="0">
                  <a:solidFill>
                    <a:srgbClr val="0070C0"/>
                  </a:solidFill>
                  <a:latin typeface="+mn-lt"/>
                </a:rPr>
                <a:t>probability</a:t>
              </a:r>
              <a:endParaRPr lang="en-US" sz="2200" i="1" baseline="-25000" dirty="0">
                <a:solidFill>
                  <a:srgbClr val="0070C0"/>
                </a:solidFill>
                <a:latin typeface="+mn-lt"/>
              </a:endParaRPr>
            </a:p>
          </p:txBody>
        </p:sp>
        <p:sp>
          <p:nvSpPr>
            <p:cNvPr id="9" name="TextBox 8"/>
            <p:cNvSpPr txBox="1"/>
            <p:nvPr/>
          </p:nvSpPr>
          <p:spPr>
            <a:xfrm>
              <a:off x="6167052" y="5085184"/>
              <a:ext cx="2289408" cy="769441"/>
            </a:xfrm>
            <a:prstGeom prst="rect">
              <a:avLst/>
            </a:prstGeom>
            <a:noFill/>
          </p:spPr>
          <p:txBody>
            <a:bodyPr wrap="none">
              <a:spAutoFit/>
            </a:bodyPr>
            <a:lstStyle/>
            <a:p>
              <a:pPr algn="ctr">
                <a:defRPr/>
              </a:pPr>
              <a:r>
                <a:rPr lang="en-US" sz="2200" dirty="0" smtClean="0">
                  <a:solidFill>
                    <a:srgbClr val="00B050"/>
                  </a:solidFill>
                  <a:latin typeface="+mn-lt"/>
                </a:rPr>
                <a:t>Updated photon </a:t>
              </a:r>
              <a:br>
                <a:rPr lang="en-US" sz="2200" dirty="0" smtClean="0">
                  <a:solidFill>
                    <a:srgbClr val="00B050"/>
                  </a:solidFill>
                  <a:latin typeface="+mn-lt"/>
                </a:rPr>
              </a:br>
              <a:r>
                <a:rPr lang="en-US" sz="2200" dirty="0" smtClean="0">
                  <a:solidFill>
                    <a:srgbClr val="00B050"/>
                  </a:solidFill>
                  <a:latin typeface="+mn-lt"/>
                </a:rPr>
                <a:t>flux on survival</a:t>
              </a:r>
              <a:endParaRPr lang="en-US" sz="2200" i="1" baseline="-25000" dirty="0">
                <a:solidFill>
                  <a:srgbClr val="00B050"/>
                </a:solidFill>
                <a:latin typeface="+mn-lt"/>
              </a:endParaRPr>
            </a:p>
          </p:txBody>
        </p:sp>
        <p:sp>
          <p:nvSpPr>
            <p:cNvPr id="10" name="Rectangle 9"/>
            <p:cNvSpPr/>
            <p:nvPr/>
          </p:nvSpPr>
          <p:spPr>
            <a:xfrm>
              <a:off x="899592" y="3716339"/>
              <a:ext cx="4032448" cy="1296836"/>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p:cNvSpPr/>
            <p:nvPr/>
          </p:nvSpPr>
          <p:spPr>
            <a:xfrm>
              <a:off x="6156175" y="3716338"/>
              <a:ext cx="2304257" cy="1296837"/>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083" name="Picture 4"/>
          <p:cNvPicPr>
            <a:picLocks noChangeAspect="1" noChangeArrowheads="1"/>
          </p:cNvPicPr>
          <p:nvPr/>
        </p:nvPicPr>
        <p:blipFill>
          <a:blip r:embed="rId9" cstate="print"/>
          <a:srcRect r="33128" b="9552"/>
          <a:stretch>
            <a:fillRect/>
          </a:stretch>
        </p:blipFill>
        <p:spPr bwMode="auto">
          <a:xfrm>
            <a:off x="7235825" y="333375"/>
            <a:ext cx="1454150" cy="1366838"/>
          </a:xfrm>
          <a:prstGeom prst="rect">
            <a:avLst/>
          </a:prstGeom>
          <a:noFill/>
          <a:ln w="9525">
            <a:noFill/>
            <a:miter lim="800000"/>
            <a:headEnd/>
            <a:tailEnd/>
          </a:ln>
        </p:spPr>
      </p:pic>
      <p:sp>
        <p:nvSpPr>
          <p:cNvPr id="14" name="Zástupný symbol pro zápatí 13"/>
          <p:cNvSpPr>
            <a:spLocks noGrp="1"/>
          </p:cNvSpPr>
          <p:nvPr>
            <p:ph type="ftr" sz="quarter" idx="11"/>
          </p:nvPr>
        </p:nvSpPr>
        <p:spPr/>
        <p:txBody>
          <a:bodyPr/>
          <a:lstStyle/>
          <a:p>
            <a:pPr>
              <a:defRPr/>
            </a:pPr>
            <a:r>
              <a:rPr lang="en-US" altLang="en-US" smtClean="0"/>
              <a:t>CG III (NPGR010) - J. Křivánek 2015</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3043">
                                            <p:txEl>
                                              <p:pRg st="4" end="4"/>
                                            </p:txEl>
                                          </p:spTgt>
                                        </p:tgtEl>
                                        <p:attrNameLst>
                                          <p:attrName>style.visibility</p:attrName>
                                        </p:attrNameLst>
                                      </p:cBhvr>
                                      <p:to>
                                        <p:strVal val="visible"/>
                                      </p:to>
                                    </p:set>
                                    <p:animEffect transition="in" filter="fade">
                                      <p:cBhvr>
                                        <p:cTn id="7" dur="500"/>
                                        <p:tgtEl>
                                          <p:spTgt spid="34304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43043">
                                            <p:txEl>
                                              <p:pRg st="10" end="10"/>
                                            </p:txEl>
                                          </p:spTgt>
                                        </p:tgtEl>
                                        <p:attrNameLst>
                                          <p:attrName>style.visibility</p:attrName>
                                        </p:attrNameLst>
                                      </p:cBhvr>
                                      <p:to>
                                        <p:strVal val="visible"/>
                                      </p:to>
                                    </p:set>
                                    <p:animEffect transition="in" filter="fade">
                                      <p:cBhvr>
                                        <p:cTn id="14" dur="500"/>
                                        <p:tgtEl>
                                          <p:spTgt spid="34304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dirty="0" smtClean="0"/>
              <a:t>Photon tracing</a:t>
            </a:r>
          </a:p>
        </p:txBody>
      </p:sp>
      <p:sp>
        <p:nvSpPr>
          <p:cNvPr id="25603" name="Rectangle 3"/>
          <p:cNvSpPr>
            <a:spLocks noGrp="1" noChangeArrowheads="1"/>
          </p:cNvSpPr>
          <p:nvPr>
            <p:ph type="body" idx="1"/>
          </p:nvPr>
        </p:nvSpPr>
        <p:spPr>
          <a:xfrm>
            <a:off x="468313" y="1052513"/>
            <a:ext cx="8229600" cy="5400675"/>
          </a:xfrm>
        </p:spPr>
        <p:txBody>
          <a:bodyPr/>
          <a:lstStyle/>
          <a:p>
            <a:pPr eaLnBrk="1" hangingPunct="1"/>
            <a:endParaRPr lang="cs-CZ" dirty="0" smtClean="0"/>
          </a:p>
          <a:p>
            <a:pPr eaLnBrk="1" hangingPunct="1"/>
            <a:endParaRPr lang="cs-CZ" dirty="0" smtClean="0"/>
          </a:p>
          <a:p>
            <a:pPr eaLnBrk="1" hangingPunct="1"/>
            <a:r>
              <a:rPr lang="en-US" dirty="0" smtClean="0"/>
              <a:t>Attention to </a:t>
            </a:r>
            <a:r>
              <a:rPr lang="en-US" b="1" dirty="0" smtClean="0"/>
              <a:t>light refraction</a:t>
            </a:r>
            <a:endParaRPr lang="cs-CZ" b="1" dirty="0" smtClean="0"/>
          </a:p>
          <a:p>
            <a:pPr lvl="1" eaLnBrk="1" hangingPunct="1"/>
            <a:endParaRPr lang="cs-CZ" dirty="0" smtClean="0"/>
          </a:p>
          <a:p>
            <a:pPr lvl="1" eaLnBrk="1" hangingPunct="1"/>
            <a:r>
              <a:rPr lang="en-US" dirty="0" smtClean="0"/>
              <a:t>Recall: When tracing </a:t>
            </a:r>
            <a:r>
              <a:rPr lang="en-US" b="1" dirty="0" smtClean="0"/>
              <a:t>paths from the camera</a:t>
            </a:r>
            <a:r>
              <a:rPr lang="en-US" dirty="0" smtClean="0"/>
              <a:t>, we need to </a:t>
            </a:r>
            <a:r>
              <a:rPr lang="en-US" b="1" dirty="0" smtClean="0"/>
              <a:t>update radiance</a:t>
            </a:r>
            <a:r>
              <a:rPr lang="en-US" dirty="0" smtClean="0"/>
              <a:t> according to the 2</a:t>
            </a:r>
            <a:r>
              <a:rPr lang="en-US" baseline="30000" dirty="0" smtClean="0"/>
              <a:t>nd</a:t>
            </a:r>
            <a:r>
              <a:rPr lang="en-US" dirty="0" smtClean="0"/>
              <a:t> power of the relative IOR</a:t>
            </a:r>
            <a:endParaRPr lang="cs-CZ" dirty="0" smtClean="0"/>
          </a:p>
          <a:p>
            <a:pPr lvl="1" eaLnBrk="1" hangingPunct="1"/>
            <a:endParaRPr lang="cs-CZ" dirty="0" smtClean="0"/>
          </a:p>
          <a:p>
            <a:pPr lvl="1" eaLnBrk="1" hangingPunct="1"/>
            <a:r>
              <a:rPr lang="en-US" dirty="0" smtClean="0"/>
              <a:t>But photon do not carry radiance but flux</a:t>
            </a:r>
            <a:r>
              <a:rPr lang="cs-CZ" dirty="0" smtClean="0"/>
              <a:t> – </a:t>
            </a:r>
            <a:r>
              <a:rPr lang="en-US" b="1" dirty="0" smtClean="0"/>
              <a:t>no flux change upon refraction</a:t>
            </a:r>
            <a:endParaRPr lang="cs-CZ" b="1" dirty="0" smtClean="0"/>
          </a:p>
          <a:p>
            <a:pPr lvl="1" eaLnBrk="1" hangingPunct="1"/>
            <a:endParaRPr lang="en-US" dirty="0" smtClean="0"/>
          </a:p>
        </p:txBody>
      </p:sp>
      <p:pic>
        <p:nvPicPr>
          <p:cNvPr id="25604" name="Picture 4"/>
          <p:cNvPicPr>
            <a:picLocks noChangeAspect="1" noChangeArrowheads="1"/>
          </p:cNvPicPr>
          <p:nvPr/>
        </p:nvPicPr>
        <p:blipFill>
          <a:blip r:embed="rId2" cstate="print"/>
          <a:srcRect r="33128" b="9552"/>
          <a:stretch>
            <a:fillRect/>
          </a:stretch>
        </p:blipFill>
        <p:spPr bwMode="auto">
          <a:xfrm>
            <a:off x="7235825" y="333375"/>
            <a:ext cx="1454150" cy="1366838"/>
          </a:xfrm>
          <a:prstGeom prst="rect">
            <a:avLst/>
          </a:prstGeom>
          <a:noFill/>
          <a:ln w="9525">
            <a:noFill/>
            <a:miter lim="800000"/>
            <a:headEnd/>
            <a:tailEnd/>
          </a:ln>
        </p:spPr>
      </p:pic>
      <p:sp>
        <p:nvSpPr>
          <p:cNvPr id="6" name="Zástupný symbol pro zápatí 5"/>
          <p:cNvSpPr>
            <a:spLocks noGrp="1"/>
          </p:cNvSpPr>
          <p:nvPr>
            <p:ph type="ftr" sz="quarter" idx="11"/>
          </p:nvPr>
        </p:nvSpPr>
        <p:spPr/>
        <p:txBody>
          <a:bodyPr/>
          <a:lstStyle/>
          <a:p>
            <a:pPr>
              <a:defRPr/>
            </a:pPr>
            <a:r>
              <a:rPr lang="en-US" altLang="en-US" smtClean="0"/>
              <a:t>CG III (NPGR010) - J. Křivánek 2015</a:t>
            </a:r>
            <a:endParaRPr lang="en-US" alt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dirty="0" smtClean="0"/>
              <a:t>Photon map</a:t>
            </a:r>
          </a:p>
        </p:txBody>
      </p:sp>
      <p:sp>
        <p:nvSpPr>
          <p:cNvPr id="26627" name="Rectangle 3"/>
          <p:cNvSpPr>
            <a:spLocks noGrp="1" noChangeArrowheads="1"/>
          </p:cNvSpPr>
          <p:nvPr>
            <p:ph type="body" idx="1"/>
          </p:nvPr>
        </p:nvSpPr>
        <p:spPr>
          <a:xfrm>
            <a:off x="457200" y="1600200"/>
            <a:ext cx="8435280" cy="4852988"/>
          </a:xfrm>
        </p:spPr>
        <p:txBody>
          <a:bodyPr/>
          <a:lstStyle/>
          <a:p>
            <a:pPr eaLnBrk="1" hangingPunct="1"/>
            <a:r>
              <a:rPr lang="en-US" b="1" dirty="0" smtClean="0"/>
              <a:t>Storage of photons</a:t>
            </a:r>
            <a:r>
              <a:rPr lang="en-US" dirty="0" smtClean="0"/>
              <a:t> into a photon map</a:t>
            </a:r>
            <a:endParaRPr lang="cs-CZ" dirty="0" smtClean="0"/>
          </a:p>
          <a:p>
            <a:pPr lvl="1" eaLnBrk="1" hangingPunct="1"/>
            <a:r>
              <a:rPr lang="en-US" dirty="0" smtClean="0"/>
              <a:t>Upon each interaction of a photon with a </a:t>
            </a:r>
            <a:r>
              <a:rPr lang="en-US" u="sng" dirty="0" smtClean="0"/>
              <a:t>diffuse</a:t>
            </a:r>
            <a:r>
              <a:rPr lang="cs-CZ" u="sng" dirty="0" smtClean="0"/>
              <a:t> (</a:t>
            </a:r>
            <a:r>
              <a:rPr lang="en-US" u="sng" dirty="0" smtClean="0"/>
              <a:t>or moderately glossy</a:t>
            </a:r>
            <a:r>
              <a:rPr lang="cs-CZ" u="sng" dirty="0" smtClean="0"/>
              <a:t>, </a:t>
            </a:r>
            <a:r>
              <a:rPr lang="en-US" u="sng" dirty="0" smtClean="0"/>
              <a:t>but not mirror</a:t>
            </a:r>
            <a:r>
              <a:rPr lang="cs-CZ" u="sng" dirty="0" smtClean="0"/>
              <a:t>)</a:t>
            </a:r>
            <a:r>
              <a:rPr lang="en-US" dirty="0" smtClean="0"/>
              <a:t> surface</a:t>
            </a:r>
            <a:r>
              <a:rPr lang="cs-CZ" dirty="0" smtClean="0"/>
              <a:t> (</a:t>
            </a:r>
            <a:r>
              <a:rPr lang="en-US" dirty="0" smtClean="0"/>
              <a:t>even on absorption)</a:t>
            </a:r>
            <a:endParaRPr lang="cs-CZ" dirty="0" smtClean="0"/>
          </a:p>
          <a:p>
            <a:pPr eaLnBrk="1" hangingPunct="1">
              <a:lnSpc>
                <a:spcPct val="90000"/>
              </a:lnSpc>
            </a:pPr>
            <a:r>
              <a:rPr lang="en-US" b="1" dirty="0" smtClean="0"/>
              <a:t>Photon map</a:t>
            </a:r>
            <a:endParaRPr lang="cs-CZ" dirty="0" smtClean="0"/>
          </a:p>
          <a:p>
            <a:pPr lvl="1" eaLnBrk="1" hangingPunct="1">
              <a:lnSpc>
                <a:spcPct val="90000"/>
              </a:lnSpc>
            </a:pPr>
            <a:r>
              <a:rPr lang="en-US" dirty="0" smtClean="0"/>
              <a:t>A simple linear list of photons during photon tracing</a:t>
            </a:r>
            <a:endParaRPr lang="cs-CZ" dirty="0" smtClean="0"/>
          </a:p>
          <a:p>
            <a:pPr lvl="1" eaLnBrk="1" hangingPunct="1">
              <a:lnSpc>
                <a:spcPct val="90000"/>
              </a:lnSpc>
            </a:pPr>
            <a:r>
              <a:rPr lang="en-US" dirty="0" smtClean="0"/>
              <a:t>After photon tracing, we build a </a:t>
            </a:r>
            <a:r>
              <a:rPr lang="cs-CZ" i="1" dirty="0" err="1" smtClean="0"/>
              <a:t>kD</a:t>
            </a:r>
            <a:r>
              <a:rPr lang="cs-CZ" dirty="0" smtClean="0"/>
              <a:t>-</a:t>
            </a:r>
            <a:r>
              <a:rPr lang="en-US" dirty="0" smtClean="0"/>
              <a:t>tree for faster search</a:t>
            </a:r>
            <a:endParaRPr lang="cs-CZ" b="1" dirty="0" smtClean="0"/>
          </a:p>
          <a:p>
            <a:pPr eaLnBrk="1" hangingPunct="1">
              <a:lnSpc>
                <a:spcPct val="90000"/>
              </a:lnSpc>
            </a:pPr>
            <a:r>
              <a:rPr lang="en-US" b="1" dirty="0" smtClean="0"/>
              <a:t>Photon</a:t>
            </a:r>
            <a:endParaRPr lang="cs-CZ" b="1" dirty="0" smtClean="0"/>
          </a:p>
          <a:p>
            <a:pPr lvl="1" eaLnBrk="1" hangingPunct="1">
              <a:lnSpc>
                <a:spcPct val="90000"/>
              </a:lnSpc>
            </a:pPr>
            <a:r>
              <a:rPr lang="en-US" dirty="0" smtClean="0"/>
              <a:t>position:			</a:t>
            </a:r>
            <a:r>
              <a:rPr lang="en-US" b="1" dirty="0" err="1" smtClean="0">
                <a:latin typeface="Times New Roman" pitchFamily="18" charset="0"/>
              </a:rPr>
              <a:t>x</a:t>
            </a:r>
            <a:r>
              <a:rPr lang="en-US" i="1" baseline="-25000" dirty="0" err="1" smtClean="0">
                <a:latin typeface="Times New Roman" pitchFamily="18" charset="0"/>
              </a:rPr>
              <a:t>p</a:t>
            </a:r>
            <a:r>
              <a:rPr lang="en-US" i="1" dirty="0" smtClean="0">
                <a:latin typeface="Times New Roman" pitchFamily="18" charset="0"/>
              </a:rPr>
              <a:t> = </a:t>
            </a:r>
            <a:r>
              <a:rPr lang="en-US" dirty="0" smtClean="0">
                <a:latin typeface="Times New Roman" pitchFamily="18" charset="0"/>
              </a:rPr>
              <a:t>(</a:t>
            </a:r>
            <a:r>
              <a:rPr lang="cs-CZ" i="1" dirty="0" smtClean="0">
                <a:latin typeface="Times New Roman" pitchFamily="18" charset="0"/>
              </a:rPr>
              <a:t>x,</a:t>
            </a:r>
            <a:r>
              <a:rPr lang="en-US" i="1" dirty="0" smtClean="0">
                <a:latin typeface="Times New Roman" pitchFamily="18" charset="0"/>
              </a:rPr>
              <a:t> </a:t>
            </a:r>
            <a:r>
              <a:rPr lang="cs-CZ" i="1" dirty="0" smtClean="0">
                <a:latin typeface="Times New Roman" pitchFamily="18" charset="0"/>
              </a:rPr>
              <a:t>y,</a:t>
            </a:r>
            <a:r>
              <a:rPr lang="en-US" i="1" dirty="0" smtClean="0">
                <a:latin typeface="Times New Roman" pitchFamily="18" charset="0"/>
              </a:rPr>
              <a:t> </a:t>
            </a:r>
            <a:r>
              <a:rPr lang="cs-CZ" i="1" dirty="0" smtClean="0">
                <a:latin typeface="Times New Roman" pitchFamily="18" charset="0"/>
              </a:rPr>
              <a:t>z</a:t>
            </a:r>
            <a:r>
              <a:rPr lang="en-US" dirty="0" smtClean="0">
                <a:latin typeface="Times New Roman" pitchFamily="18" charset="0"/>
              </a:rPr>
              <a:t>)</a:t>
            </a:r>
            <a:endParaRPr lang="cs-CZ" dirty="0" smtClean="0">
              <a:latin typeface="Times New Roman" pitchFamily="18" charset="0"/>
            </a:endParaRPr>
          </a:p>
          <a:p>
            <a:pPr lvl="1" eaLnBrk="1" hangingPunct="1">
              <a:lnSpc>
                <a:spcPct val="90000"/>
              </a:lnSpc>
            </a:pPr>
            <a:r>
              <a:rPr lang="en-US" dirty="0"/>
              <a:t>i</a:t>
            </a:r>
            <a:r>
              <a:rPr lang="en-US" dirty="0" smtClean="0"/>
              <a:t>ncident direction:	</a:t>
            </a:r>
            <a:r>
              <a:rPr lang="en-US" dirty="0" err="1" smtClean="0">
                <a:latin typeface="Symbol" pitchFamily="18" charset="2"/>
              </a:rPr>
              <a:t>w</a:t>
            </a:r>
            <a:r>
              <a:rPr lang="en-US" i="1" baseline="-25000" dirty="0" err="1" smtClean="0">
                <a:latin typeface="Times New Roman" pitchFamily="18" charset="0"/>
              </a:rPr>
              <a:t>p</a:t>
            </a:r>
            <a:r>
              <a:rPr lang="en-US" dirty="0" smtClean="0">
                <a:latin typeface="Times New Roman" pitchFamily="18" charset="0"/>
              </a:rPr>
              <a:t> = (</a:t>
            </a:r>
            <a:r>
              <a:rPr lang="en-US" dirty="0" smtClean="0">
                <a:latin typeface="Symbol" pitchFamily="18" charset="2"/>
              </a:rPr>
              <a:t>q</a:t>
            </a:r>
            <a:r>
              <a:rPr lang="cs-CZ" dirty="0" smtClean="0">
                <a:latin typeface="Times New Roman" pitchFamily="18" charset="0"/>
              </a:rPr>
              <a:t>,</a:t>
            </a:r>
            <a:r>
              <a:rPr lang="en-US" dirty="0" smtClean="0">
                <a:latin typeface="Times New Roman" pitchFamily="18" charset="0"/>
              </a:rPr>
              <a:t> </a:t>
            </a:r>
            <a:r>
              <a:rPr lang="en-US" dirty="0" smtClean="0">
                <a:latin typeface="Symbol" pitchFamily="18" charset="2"/>
              </a:rPr>
              <a:t>f</a:t>
            </a:r>
            <a:r>
              <a:rPr lang="en-US" dirty="0" smtClean="0">
                <a:latin typeface="Times New Roman" pitchFamily="18" charset="0"/>
              </a:rPr>
              <a:t>)</a:t>
            </a:r>
            <a:endParaRPr lang="cs-CZ" dirty="0" smtClean="0"/>
          </a:p>
          <a:p>
            <a:pPr lvl="1" eaLnBrk="1" hangingPunct="1">
              <a:lnSpc>
                <a:spcPct val="90000"/>
              </a:lnSpc>
            </a:pPr>
            <a:r>
              <a:rPr lang="en-US" dirty="0" smtClean="0"/>
              <a:t>energy</a:t>
            </a:r>
            <a:r>
              <a:rPr lang="cs-CZ" dirty="0" smtClean="0"/>
              <a:t> </a:t>
            </a:r>
            <a:r>
              <a:rPr lang="en-US" dirty="0" smtClean="0"/>
              <a:t>(flux):		</a:t>
            </a:r>
            <a:r>
              <a:rPr lang="en-US" dirty="0" err="1" smtClean="0">
                <a:latin typeface="Symbol" pitchFamily="18" charset="2"/>
              </a:rPr>
              <a:t>F</a:t>
            </a:r>
            <a:r>
              <a:rPr lang="en-US" i="1" baseline="-25000" dirty="0" err="1" smtClean="0">
                <a:latin typeface="Times New Roman" pitchFamily="18" charset="0"/>
              </a:rPr>
              <a:t>p</a:t>
            </a:r>
            <a:r>
              <a:rPr lang="en-US" dirty="0" smtClean="0">
                <a:latin typeface="Times New Roman" pitchFamily="18" charset="0"/>
              </a:rPr>
              <a:t> = (</a:t>
            </a:r>
            <a:r>
              <a:rPr lang="cs-CZ" i="1" dirty="0" smtClean="0">
                <a:latin typeface="Times New Roman" pitchFamily="18" charset="0"/>
              </a:rPr>
              <a:t>r,</a:t>
            </a:r>
            <a:r>
              <a:rPr lang="en-US" i="1" dirty="0" smtClean="0">
                <a:latin typeface="Times New Roman" pitchFamily="18" charset="0"/>
              </a:rPr>
              <a:t> </a:t>
            </a:r>
            <a:r>
              <a:rPr lang="cs-CZ" i="1" dirty="0" smtClean="0">
                <a:latin typeface="Times New Roman" pitchFamily="18" charset="0"/>
              </a:rPr>
              <a:t>g,</a:t>
            </a:r>
            <a:r>
              <a:rPr lang="en-US" i="1" dirty="0" smtClean="0">
                <a:latin typeface="Times New Roman" pitchFamily="18" charset="0"/>
              </a:rPr>
              <a:t> </a:t>
            </a:r>
            <a:r>
              <a:rPr lang="cs-CZ" i="1" dirty="0" smtClean="0">
                <a:latin typeface="Times New Roman" pitchFamily="18" charset="0"/>
              </a:rPr>
              <a:t>b</a:t>
            </a:r>
            <a:r>
              <a:rPr lang="en-US" dirty="0" smtClean="0">
                <a:latin typeface="Times New Roman" pitchFamily="18" charset="0"/>
              </a:rPr>
              <a:t>)</a:t>
            </a:r>
            <a:endParaRPr lang="cs-CZ" dirty="0" smtClean="0"/>
          </a:p>
          <a:p>
            <a:pPr eaLnBrk="1" hangingPunct="1">
              <a:lnSpc>
                <a:spcPct val="90000"/>
              </a:lnSpc>
            </a:pPr>
            <a:r>
              <a:rPr lang="en-US" dirty="0" smtClean="0"/>
              <a:t>Number of photons: </a:t>
            </a:r>
            <a:r>
              <a:rPr lang="cs-CZ" dirty="0" smtClean="0"/>
              <a:t>10</a:t>
            </a:r>
            <a:r>
              <a:rPr lang="en-US" baseline="30000" dirty="0" smtClean="0"/>
              <a:t>6</a:t>
            </a:r>
            <a:r>
              <a:rPr lang="cs-CZ" dirty="0" smtClean="0"/>
              <a:t> – 10</a:t>
            </a:r>
            <a:r>
              <a:rPr lang="cs-CZ" baseline="30000" dirty="0" smtClean="0"/>
              <a:t>7</a:t>
            </a:r>
            <a:r>
              <a:rPr lang="cs-CZ" dirty="0" smtClean="0"/>
              <a:t> </a:t>
            </a:r>
            <a:r>
              <a:rPr lang="en-US" dirty="0" smtClean="0"/>
              <a:t>sufficient in many scenes</a:t>
            </a:r>
            <a:endParaRPr lang="cs-CZ" dirty="0" smtClean="0"/>
          </a:p>
          <a:p>
            <a:pPr eaLnBrk="1" hangingPunct="1">
              <a:lnSpc>
                <a:spcPct val="90000"/>
              </a:lnSpc>
            </a:pPr>
            <a:endParaRPr lang="en-US" dirty="0" smtClean="0"/>
          </a:p>
        </p:txBody>
      </p:sp>
      <p:sp>
        <p:nvSpPr>
          <p:cNvPr id="5" name="Zástupný symbol pro zápatí 4"/>
          <p:cNvSpPr>
            <a:spLocks noGrp="1"/>
          </p:cNvSpPr>
          <p:nvPr>
            <p:ph type="ftr" sz="quarter" idx="11"/>
          </p:nvPr>
        </p:nvSpPr>
        <p:spPr/>
        <p:txBody>
          <a:bodyPr/>
          <a:lstStyle/>
          <a:p>
            <a:pPr>
              <a:defRPr/>
            </a:pPr>
            <a:r>
              <a:rPr lang="en-US" altLang="en-US" smtClean="0"/>
              <a:t>CG III (NPGR010) - J. Křivánek 2015</a:t>
            </a:r>
            <a:endParaRPr lang="en-US" alt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dirty="0" smtClean="0"/>
              <a:t>Photon map</a:t>
            </a:r>
          </a:p>
        </p:txBody>
      </p:sp>
      <p:sp>
        <p:nvSpPr>
          <p:cNvPr id="27651" name="Rectangle 3"/>
          <p:cNvSpPr>
            <a:spLocks noGrp="1" noChangeArrowheads="1"/>
          </p:cNvSpPr>
          <p:nvPr>
            <p:ph type="body" idx="1"/>
          </p:nvPr>
        </p:nvSpPr>
        <p:spPr/>
        <p:txBody>
          <a:bodyPr/>
          <a:lstStyle/>
          <a:p>
            <a:pPr eaLnBrk="1" hangingPunct="1"/>
            <a:endParaRPr lang="cs-CZ" smtClean="0"/>
          </a:p>
        </p:txBody>
      </p:sp>
      <p:pic>
        <p:nvPicPr>
          <p:cNvPr id="27652" name="Picture 4"/>
          <p:cNvPicPr>
            <a:picLocks noChangeAspect="1" noChangeArrowheads="1"/>
          </p:cNvPicPr>
          <p:nvPr/>
        </p:nvPicPr>
        <p:blipFill>
          <a:blip r:embed="rId2" cstate="print"/>
          <a:srcRect/>
          <a:stretch>
            <a:fillRect/>
          </a:stretch>
        </p:blipFill>
        <p:spPr bwMode="auto">
          <a:xfrm>
            <a:off x="395288" y="1125538"/>
            <a:ext cx="8280400" cy="5505450"/>
          </a:xfrm>
          <a:prstGeom prst="rect">
            <a:avLst/>
          </a:prstGeom>
          <a:noFill/>
          <a:ln w="9525">
            <a:noFill/>
            <a:miter lim="800000"/>
            <a:headEnd/>
            <a:tailEnd/>
          </a:ln>
        </p:spPr>
      </p:pic>
      <p:sp>
        <p:nvSpPr>
          <p:cNvPr id="27653" name="Text Box 5"/>
          <p:cNvSpPr txBox="1">
            <a:spLocks noChangeArrowheads="1"/>
          </p:cNvSpPr>
          <p:nvPr/>
        </p:nvSpPr>
        <p:spPr bwMode="auto">
          <a:xfrm rot="-5400000">
            <a:off x="7367440" y="2988747"/>
            <a:ext cx="3116559" cy="369332"/>
          </a:xfrm>
          <a:prstGeom prst="rect">
            <a:avLst/>
          </a:prstGeom>
          <a:noFill/>
          <a:ln w="9525">
            <a:noFill/>
            <a:miter lim="800000"/>
            <a:headEnd/>
            <a:tailEnd/>
          </a:ln>
        </p:spPr>
        <p:txBody>
          <a:bodyPr wrap="none">
            <a:spAutoFit/>
          </a:bodyPr>
          <a:lstStyle/>
          <a:p>
            <a:r>
              <a:rPr lang="cs-CZ" dirty="0" smtClean="0">
                <a:latin typeface="+mj-lt"/>
              </a:rPr>
              <a:t>Image: Henrik </a:t>
            </a:r>
            <a:r>
              <a:rPr lang="cs-CZ" dirty="0" err="1">
                <a:latin typeface="+mj-lt"/>
              </a:rPr>
              <a:t>Wann</a:t>
            </a:r>
            <a:r>
              <a:rPr lang="cs-CZ" dirty="0">
                <a:latin typeface="+mj-lt"/>
              </a:rPr>
              <a:t> </a:t>
            </a:r>
            <a:r>
              <a:rPr lang="cs-CZ" dirty="0" err="1">
                <a:latin typeface="+mj-lt"/>
              </a:rPr>
              <a:t>Jensen</a:t>
            </a:r>
            <a:endParaRPr lang="en-US" dirty="0">
              <a:latin typeface="+mj-lt"/>
            </a:endParaRPr>
          </a:p>
        </p:txBody>
      </p:sp>
      <p:sp>
        <p:nvSpPr>
          <p:cNvPr id="7" name="Zástupný symbol pro zápatí 6"/>
          <p:cNvSpPr>
            <a:spLocks noGrp="1"/>
          </p:cNvSpPr>
          <p:nvPr>
            <p:ph type="ftr" sz="quarter" idx="11"/>
          </p:nvPr>
        </p:nvSpPr>
        <p:spPr/>
        <p:txBody>
          <a:bodyPr/>
          <a:lstStyle/>
          <a:p>
            <a:pPr>
              <a:defRPr/>
            </a:pPr>
            <a:r>
              <a:rPr lang="en-US" altLang="en-US" smtClean="0"/>
              <a:t>CG III (NPGR010) - J. Křivánek 2015</a:t>
            </a:r>
            <a:endParaRPr lang="en-US" alt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r>
              <a:rPr lang="en-US" dirty="0" smtClean="0"/>
              <a:t>Photons represent the equilibrium radiance in the scene</a:t>
            </a:r>
            <a:endParaRPr lang="cs-CZ" dirty="0" smtClean="0"/>
          </a:p>
        </p:txBody>
      </p:sp>
      <p:sp>
        <p:nvSpPr>
          <p:cNvPr id="28675" name="Content Placeholder 2"/>
          <p:cNvSpPr>
            <a:spLocks noGrp="1"/>
          </p:cNvSpPr>
          <p:nvPr>
            <p:ph idx="1"/>
          </p:nvPr>
        </p:nvSpPr>
        <p:spPr/>
        <p:txBody>
          <a:bodyPr/>
          <a:lstStyle/>
          <a:p>
            <a:pPr eaLnBrk="1" hangingPunct="1"/>
            <a:endParaRPr lang="en-US" smtClean="0"/>
          </a:p>
        </p:txBody>
      </p:sp>
      <p:pic>
        <p:nvPicPr>
          <p:cNvPr id="28676" name="Picture 3" descr="D:\philippe\RWFIGURES\PARTICLEHITS\1000.tif"/>
          <p:cNvPicPr>
            <a:picLocks noChangeAspect="1" noChangeArrowheads="1"/>
          </p:cNvPicPr>
          <p:nvPr/>
        </p:nvPicPr>
        <p:blipFill>
          <a:blip r:embed="rId2" cstate="print"/>
          <a:srcRect/>
          <a:stretch>
            <a:fillRect/>
          </a:stretch>
        </p:blipFill>
        <p:spPr bwMode="auto">
          <a:xfrm>
            <a:off x="428625" y="1428750"/>
            <a:ext cx="2741613" cy="2722563"/>
          </a:xfrm>
          <a:prstGeom prst="rect">
            <a:avLst/>
          </a:prstGeom>
          <a:noFill/>
          <a:ln w="28575">
            <a:solidFill>
              <a:srgbClr val="FFCC00"/>
            </a:solidFill>
            <a:miter lim="800000"/>
            <a:headEnd/>
            <a:tailEnd/>
          </a:ln>
        </p:spPr>
      </p:pic>
      <p:pic>
        <p:nvPicPr>
          <p:cNvPr id="28677" name="Picture 4" descr="D:\philippe\RWFIGURES\PARTICLEHITS\10000.tif"/>
          <p:cNvPicPr>
            <a:picLocks noChangeAspect="1" noChangeArrowheads="1"/>
          </p:cNvPicPr>
          <p:nvPr/>
        </p:nvPicPr>
        <p:blipFill>
          <a:blip r:embed="rId3" cstate="print"/>
          <a:srcRect/>
          <a:stretch>
            <a:fillRect/>
          </a:stretch>
        </p:blipFill>
        <p:spPr bwMode="auto">
          <a:xfrm>
            <a:off x="4572000" y="1357313"/>
            <a:ext cx="2741613" cy="2703512"/>
          </a:xfrm>
          <a:prstGeom prst="rect">
            <a:avLst/>
          </a:prstGeom>
          <a:noFill/>
          <a:ln w="28575">
            <a:solidFill>
              <a:srgbClr val="FFCC00"/>
            </a:solidFill>
            <a:miter lim="800000"/>
            <a:headEnd/>
            <a:tailEnd/>
          </a:ln>
        </p:spPr>
      </p:pic>
      <p:pic>
        <p:nvPicPr>
          <p:cNvPr id="28678" name="Picture 5" descr="D:\philippe\RWFIGURES\PARTICLEHITS\100000.tif"/>
          <p:cNvPicPr>
            <a:picLocks noChangeAspect="1" noChangeArrowheads="1"/>
          </p:cNvPicPr>
          <p:nvPr/>
        </p:nvPicPr>
        <p:blipFill>
          <a:blip r:embed="rId4" cstate="print"/>
          <a:srcRect/>
          <a:stretch>
            <a:fillRect/>
          </a:stretch>
        </p:blipFill>
        <p:spPr bwMode="auto">
          <a:xfrm>
            <a:off x="1785938" y="3571875"/>
            <a:ext cx="2741612" cy="2703513"/>
          </a:xfrm>
          <a:prstGeom prst="rect">
            <a:avLst/>
          </a:prstGeom>
          <a:noFill/>
          <a:ln w="28575">
            <a:solidFill>
              <a:srgbClr val="FFCC00"/>
            </a:solidFill>
            <a:miter lim="800000"/>
            <a:headEnd/>
            <a:tailEnd/>
          </a:ln>
        </p:spPr>
      </p:pic>
      <p:pic>
        <p:nvPicPr>
          <p:cNvPr id="28679" name="Picture 6" descr="D:\philippe\RWFIGURES\PARTICLEHITS\1000000.tif"/>
          <p:cNvPicPr>
            <a:picLocks noChangeAspect="1" noChangeArrowheads="1"/>
          </p:cNvPicPr>
          <p:nvPr/>
        </p:nvPicPr>
        <p:blipFill>
          <a:blip r:embed="rId5" cstate="print"/>
          <a:srcRect/>
          <a:stretch>
            <a:fillRect/>
          </a:stretch>
        </p:blipFill>
        <p:spPr bwMode="auto">
          <a:xfrm>
            <a:off x="6215063" y="3643313"/>
            <a:ext cx="2741612" cy="2703512"/>
          </a:xfrm>
          <a:prstGeom prst="rect">
            <a:avLst/>
          </a:prstGeom>
          <a:noFill/>
          <a:ln w="28575">
            <a:solidFill>
              <a:srgbClr val="FFCC00"/>
            </a:solidFill>
            <a:miter lim="800000"/>
            <a:headEnd/>
            <a:tailEnd/>
          </a:ln>
        </p:spPr>
      </p:pic>
      <p:sp>
        <p:nvSpPr>
          <p:cNvPr id="9" name="Zástupný symbol pro zápatí 8"/>
          <p:cNvSpPr>
            <a:spLocks noGrp="1"/>
          </p:cNvSpPr>
          <p:nvPr>
            <p:ph type="ftr" sz="quarter" idx="11"/>
          </p:nvPr>
        </p:nvSpPr>
        <p:spPr/>
        <p:txBody>
          <a:bodyPr/>
          <a:lstStyle/>
          <a:p>
            <a:pPr>
              <a:defRPr/>
            </a:pPr>
            <a:r>
              <a:rPr lang="en-US" altLang="en-US" smtClean="0"/>
              <a:t>CG III (NPGR010) - J. Křivánek 2015</a:t>
            </a:r>
            <a:endParaRPr lang="en-US" alt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dirty="0" smtClean="0"/>
              <a:t>Two photon maps</a:t>
            </a:r>
          </a:p>
        </p:txBody>
      </p:sp>
      <p:sp>
        <p:nvSpPr>
          <p:cNvPr id="29699" name="Rectangle 3"/>
          <p:cNvSpPr>
            <a:spLocks noGrp="1" noChangeArrowheads="1"/>
          </p:cNvSpPr>
          <p:nvPr>
            <p:ph type="body" idx="1"/>
          </p:nvPr>
        </p:nvSpPr>
        <p:spPr/>
        <p:txBody>
          <a:bodyPr/>
          <a:lstStyle/>
          <a:p>
            <a:pPr eaLnBrk="1" hangingPunct="1"/>
            <a:endParaRPr lang="cs-CZ" smtClean="0"/>
          </a:p>
        </p:txBody>
      </p:sp>
      <p:pic>
        <p:nvPicPr>
          <p:cNvPr id="29700" name="Picture 4"/>
          <p:cNvPicPr>
            <a:picLocks noChangeAspect="1" noChangeArrowheads="1"/>
          </p:cNvPicPr>
          <p:nvPr/>
        </p:nvPicPr>
        <p:blipFill>
          <a:blip r:embed="rId2" cstate="print"/>
          <a:srcRect/>
          <a:stretch>
            <a:fillRect/>
          </a:stretch>
        </p:blipFill>
        <p:spPr bwMode="auto">
          <a:xfrm>
            <a:off x="250825" y="2060575"/>
            <a:ext cx="8640763" cy="2466975"/>
          </a:xfrm>
          <a:prstGeom prst="rect">
            <a:avLst/>
          </a:prstGeom>
          <a:noFill/>
          <a:ln w="9525">
            <a:noFill/>
            <a:miter lim="800000"/>
            <a:headEnd/>
            <a:tailEnd/>
          </a:ln>
        </p:spPr>
      </p:pic>
      <p:sp>
        <p:nvSpPr>
          <p:cNvPr id="347141" name="Text Box 5"/>
          <p:cNvSpPr txBox="1">
            <a:spLocks noChangeArrowheads="1"/>
          </p:cNvSpPr>
          <p:nvPr/>
        </p:nvSpPr>
        <p:spPr bwMode="auto">
          <a:xfrm>
            <a:off x="1476375" y="4978400"/>
            <a:ext cx="1540806" cy="369332"/>
          </a:xfrm>
          <a:prstGeom prst="rect">
            <a:avLst/>
          </a:prstGeom>
          <a:noFill/>
          <a:ln w="9525">
            <a:noFill/>
            <a:miter lim="800000"/>
            <a:headEnd/>
            <a:tailEnd/>
          </a:ln>
          <a:effectLst/>
        </p:spPr>
        <p:txBody>
          <a:bodyPr wrap="none">
            <a:spAutoFit/>
          </a:bodyPr>
          <a:lstStyle/>
          <a:p>
            <a:pPr>
              <a:defRPr/>
            </a:pPr>
            <a:r>
              <a:rPr lang="en-US" dirty="0" smtClean="0">
                <a:latin typeface="+mn-lt"/>
              </a:rPr>
              <a:t>Caustics map</a:t>
            </a:r>
            <a:endParaRPr lang="en-US" dirty="0">
              <a:latin typeface="+mn-lt"/>
            </a:endParaRPr>
          </a:p>
        </p:txBody>
      </p:sp>
      <p:sp>
        <p:nvSpPr>
          <p:cNvPr id="347142" name="Text Box 6"/>
          <p:cNvSpPr txBox="1">
            <a:spLocks noChangeArrowheads="1"/>
          </p:cNvSpPr>
          <p:nvPr/>
        </p:nvSpPr>
        <p:spPr bwMode="auto">
          <a:xfrm>
            <a:off x="5940152" y="5002213"/>
            <a:ext cx="1362874" cy="369332"/>
          </a:xfrm>
          <a:prstGeom prst="rect">
            <a:avLst/>
          </a:prstGeom>
          <a:noFill/>
          <a:ln w="9525">
            <a:noFill/>
            <a:miter lim="800000"/>
            <a:headEnd/>
            <a:tailEnd/>
          </a:ln>
          <a:effectLst/>
        </p:spPr>
        <p:txBody>
          <a:bodyPr wrap="none">
            <a:spAutoFit/>
          </a:bodyPr>
          <a:lstStyle/>
          <a:p>
            <a:pPr>
              <a:defRPr/>
            </a:pPr>
            <a:r>
              <a:rPr lang="en-US" dirty="0" smtClean="0">
                <a:latin typeface="+mn-lt"/>
              </a:rPr>
              <a:t>Global map</a:t>
            </a:r>
            <a:endParaRPr lang="en-US" dirty="0">
              <a:latin typeface="+mn-lt"/>
            </a:endParaRPr>
          </a:p>
        </p:txBody>
      </p:sp>
      <p:sp>
        <p:nvSpPr>
          <p:cNvPr id="8" name="Zástupný symbol pro zápatí 7"/>
          <p:cNvSpPr>
            <a:spLocks noGrp="1"/>
          </p:cNvSpPr>
          <p:nvPr>
            <p:ph type="ftr" sz="quarter" idx="11"/>
          </p:nvPr>
        </p:nvSpPr>
        <p:spPr/>
        <p:txBody>
          <a:bodyPr/>
          <a:lstStyle/>
          <a:p>
            <a:pPr>
              <a:defRPr/>
            </a:pPr>
            <a:r>
              <a:rPr lang="en-US" altLang="en-US" smtClean="0"/>
              <a:t>CG III (NPGR010) - J. Křivánek 2015</a:t>
            </a:r>
            <a:endParaRPr lang="en-US" alt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dirty="0" smtClean="0"/>
              <a:t>Two photon maps</a:t>
            </a:r>
          </a:p>
        </p:txBody>
      </p:sp>
      <p:sp>
        <p:nvSpPr>
          <p:cNvPr id="30723" name="Rectangle 3"/>
          <p:cNvSpPr>
            <a:spLocks noGrp="1" noChangeArrowheads="1"/>
          </p:cNvSpPr>
          <p:nvPr>
            <p:ph type="body" idx="1"/>
          </p:nvPr>
        </p:nvSpPr>
        <p:spPr>
          <a:xfrm>
            <a:off x="457200" y="1600200"/>
            <a:ext cx="8229600" cy="4852988"/>
          </a:xfrm>
        </p:spPr>
        <p:txBody>
          <a:bodyPr/>
          <a:lstStyle/>
          <a:p>
            <a:pPr marL="381000" indent="-381000" eaLnBrk="1" hangingPunct="1">
              <a:buFont typeface="Wingdings" pitchFamily="2" charset="2"/>
              <a:buAutoNum type="arabicPeriod"/>
            </a:pPr>
            <a:r>
              <a:rPr lang="en-US" b="1" dirty="0" smtClean="0"/>
              <a:t>Global map</a:t>
            </a:r>
            <a:r>
              <a:rPr lang="cs-CZ" dirty="0" smtClean="0"/>
              <a:t>:  </a:t>
            </a:r>
            <a:r>
              <a:rPr lang="cs-CZ" b="1" dirty="0" smtClean="0"/>
              <a:t>L</a:t>
            </a:r>
            <a:r>
              <a:rPr lang="en-US" b="1" dirty="0" smtClean="0"/>
              <a:t>[S|D]*D</a:t>
            </a:r>
            <a:endParaRPr lang="cs-CZ" b="1" dirty="0" smtClean="0"/>
          </a:p>
          <a:p>
            <a:pPr marL="725488" lvl="1" indent="-381000" eaLnBrk="1" hangingPunct="1">
              <a:buFont typeface="Wingdings" pitchFamily="2" charset="2"/>
              <a:buChar char="n"/>
            </a:pPr>
            <a:r>
              <a:rPr lang="en-US" dirty="0" smtClean="0"/>
              <a:t>Contains even direct illumination</a:t>
            </a:r>
            <a:endParaRPr lang="cs-CZ" dirty="0" smtClean="0"/>
          </a:p>
          <a:p>
            <a:pPr marL="381000" indent="-381000" eaLnBrk="1" hangingPunct="1">
              <a:buFont typeface="Wingdings" pitchFamily="2" charset="2"/>
              <a:buAutoNum type="arabicPeriod"/>
            </a:pPr>
            <a:r>
              <a:rPr lang="en-US" b="1" dirty="0" smtClean="0"/>
              <a:t>Caustics map</a:t>
            </a:r>
            <a:r>
              <a:rPr lang="cs-CZ" dirty="0" smtClean="0"/>
              <a:t>:    </a:t>
            </a:r>
            <a:r>
              <a:rPr lang="cs-CZ" b="1" dirty="0" smtClean="0"/>
              <a:t>LS</a:t>
            </a:r>
            <a:r>
              <a:rPr lang="cs-CZ" b="1" baseline="30000" dirty="0" smtClean="0"/>
              <a:t>+</a:t>
            </a:r>
            <a:r>
              <a:rPr lang="cs-CZ" b="1" dirty="0" smtClean="0"/>
              <a:t>D</a:t>
            </a:r>
          </a:p>
          <a:p>
            <a:pPr marL="725488" lvl="1" indent="-381000" eaLnBrk="1" hangingPunct="1">
              <a:buFont typeface="Wingdings" pitchFamily="2" charset="2"/>
              <a:buChar char="n"/>
            </a:pPr>
            <a:r>
              <a:rPr lang="en-US" dirty="0" smtClean="0"/>
              <a:t>Contains indirect illumination only</a:t>
            </a:r>
          </a:p>
          <a:p>
            <a:pPr marL="725488" lvl="1" indent="-381000" eaLnBrk="1" hangingPunct="1">
              <a:buFont typeface="Wingdings" pitchFamily="2" charset="2"/>
              <a:buChar char="n"/>
            </a:pPr>
            <a:r>
              <a:rPr lang="en-US" dirty="0" smtClean="0"/>
              <a:t>Is a subset of the global map</a:t>
            </a:r>
            <a:endParaRPr lang="cs-CZ" dirty="0" smtClean="0"/>
          </a:p>
          <a:p>
            <a:pPr marL="381000" indent="-381000" eaLnBrk="1" hangingPunct="1"/>
            <a:r>
              <a:rPr lang="en-US" dirty="0" smtClean="0"/>
              <a:t>Different use of the two maps in image rendering</a:t>
            </a:r>
            <a:endParaRPr lang="cs-CZ" dirty="0" smtClean="0"/>
          </a:p>
          <a:p>
            <a:pPr marL="725488" lvl="1" indent="-381000" eaLnBrk="1" hangingPunct="1"/>
            <a:r>
              <a:rPr lang="en-US" dirty="0" smtClean="0"/>
              <a:t>It’s more advantageous to keep them separate</a:t>
            </a:r>
            <a:endParaRPr lang="cs-CZ" dirty="0" smtClean="0"/>
          </a:p>
          <a:p>
            <a:pPr marL="381000" indent="-381000" eaLnBrk="1" hangingPunct="1"/>
            <a:endParaRPr lang="cs-CZ" dirty="0" smtClean="0"/>
          </a:p>
          <a:p>
            <a:pPr marL="381000" indent="-381000" eaLnBrk="1" hangingPunct="1"/>
            <a:r>
              <a:rPr lang="en-US" b="1" dirty="0"/>
              <a:t>L</a:t>
            </a:r>
            <a:r>
              <a:rPr lang="en-US" b="1" dirty="0" smtClean="0"/>
              <a:t>ight path grammar</a:t>
            </a:r>
            <a:endParaRPr lang="cs-CZ" b="1" dirty="0" smtClean="0"/>
          </a:p>
          <a:p>
            <a:pPr marL="725488" lvl="1" indent="-381000" eaLnBrk="1" hangingPunct="1">
              <a:buFont typeface="Wingdings" pitchFamily="2" charset="2"/>
              <a:buNone/>
            </a:pPr>
            <a:r>
              <a:rPr lang="cs-CZ" sz="2400" dirty="0" smtClean="0"/>
              <a:t>E … </a:t>
            </a:r>
            <a:r>
              <a:rPr lang="en-US" sz="2400" dirty="0" smtClean="0"/>
              <a:t>eye</a:t>
            </a:r>
            <a:r>
              <a:rPr lang="cs-CZ" sz="2400" dirty="0" smtClean="0"/>
              <a:t>,  L … </a:t>
            </a:r>
            <a:r>
              <a:rPr lang="en-US" sz="2400" dirty="0" smtClean="0"/>
              <a:t>light</a:t>
            </a:r>
            <a:r>
              <a:rPr lang="cs-CZ" sz="2400" dirty="0" smtClean="0"/>
              <a:t>,  D … </a:t>
            </a:r>
            <a:r>
              <a:rPr lang="en-US" sz="2400" dirty="0" smtClean="0"/>
              <a:t>diffuse</a:t>
            </a:r>
            <a:r>
              <a:rPr lang="cs-CZ" sz="2400" dirty="0" smtClean="0"/>
              <a:t>,  S … </a:t>
            </a:r>
            <a:r>
              <a:rPr lang="en-US" sz="2400" dirty="0" err="1" smtClean="0"/>
              <a:t>specular</a:t>
            </a:r>
            <a:endParaRPr lang="en-US" sz="2400" dirty="0" smtClean="0"/>
          </a:p>
          <a:p>
            <a:pPr marL="725488" lvl="1" indent="-381000" eaLnBrk="1" hangingPunct="1">
              <a:buFont typeface="Wingdings" pitchFamily="2" charset="2"/>
              <a:buNone/>
            </a:pPr>
            <a:r>
              <a:rPr lang="cs-CZ" sz="2400" dirty="0" smtClean="0"/>
              <a:t>G … </a:t>
            </a:r>
            <a:r>
              <a:rPr lang="en-US" sz="2400" dirty="0" smtClean="0"/>
              <a:t>glossy</a:t>
            </a:r>
            <a:r>
              <a:rPr lang="cs-CZ" sz="2400" dirty="0" smtClean="0"/>
              <a:t> </a:t>
            </a:r>
            <a:r>
              <a:rPr lang="en-US" sz="2400" dirty="0" smtClean="0"/>
              <a:t>(often included in D)</a:t>
            </a:r>
          </a:p>
        </p:txBody>
      </p:sp>
      <p:sp>
        <p:nvSpPr>
          <p:cNvPr id="5" name="Zástupný symbol pro zápatí 4"/>
          <p:cNvSpPr>
            <a:spLocks noGrp="1"/>
          </p:cNvSpPr>
          <p:nvPr>
            <p:ph type="ftr" sz="quarter" idx="11"/>
          </p:nvPr>
        </p:nvSpPr>
        <p:spPr/>
        <p:txBody>
          <a:bodyPr/>
          <a:lstStyle/>
          <a:p>
            <a:pPr>
              <a:defRPr/>
            </a:pPr>
            <a:r>
              <a:rPr lang="en-US" altLang="en-US" smtClean="0"/>
              <a:t>CG III (NPGR010) - J. Křivánek 2015</a:t>
            </a:r>
            <a:endParaRPr lang="en-US" alt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Insufficient path sampling techniques</a:t>
            </a:r>
            <a:endParaRPr lang="en-US" dirty="0"/>
          </a:p>
        </p:txBody>
      </p:sp>
      <p:sp>
        <p:nvSpPr>
          <p:cNvPr id="3" name="Zástupný symbol pro obsah 2"/>
          <p:cNvSpPr>
            <a:spLocks noGrp="1"/>
          </p:cNvSpPr>
          <p:nvPr>
            <p:ph idx="1"/>
          </p:nvPr>
        </p:nvSpPr>
        <p:spPr/>
        <p:txBody>
          <a:bodyPr/>
          <a:lstStyle/>
          <a:p>
            <a:endParaRPr lang="en-US" dirty="0"/>
          </a:p>
        </p:txBody>
      </p:sp>
      <p:pic>
        <p:nvPicPr>
          <p:cNvPr id="55298" name="Picture 2" descr="C:\devel\2012-importance\paper\supplemental-images\Pool scene\Reference image.png"/>
          <p:cNvPicPr>
            <a:picLocks noChangeAspect="1" noChangeArrowheads="1"/>
          </p:cNvPicPr>
          <p:nvPr/>
        </p:nvPicPr>
        <p:blipFill>
          <a:blip r:embed="rId3" cstate="print"/>
          <a:srcRect/>
          <a:stretch>
            <a:fillRect/>
          </a:stretch>
        </p:blipFill>
        <p:spPr bwMode="auto">
          <a:xfrm>
            <a:off x="1907" y="0"/>
            <a:ext cx="9142093" cy="6858000"/>
          </a:xfrm>
          <a:prstGeom prst="rect">
            <a:avLst/>
          </a:prstGeom>
          <a:noFill/>
        </p:spPr>
      </p:pic>
      <p:sp>
        <p:nvSpPr>
          <p:cNvPr id="8" name="TextovéPole 7"/>
          <p:cNvSpPr txBox="1"/>
          <p:nvPr/>
        </p:nvSpPr>
        <p:spPr>
          <a:xfrm>
            <a:off x="46374" y="6381328"/>
            <a:ext cx="3174267" cy="461665"/>
          </a:xfrm>
          <a:prstGeom prst="rect">
            <a:avLst/>
          </a:prstGeom>
          <a:noFill/>
        </p:spPr>
        <p:txBody>
          <a:bodyPr wrap="none" rtlCol="0">
            <a:spAutoFit/>
          </a:bodyPr>
          <a:lstStyle/>
          <a:p>
            <a:r>
              <a:rPr lang="en-US" sz="2400" b="1" dirty="0" smtClean="0">
                <a:solidFill>
                  <a:prstClr val="black"/>
                </a:solidFill>
                <a:effectLst>
                  <a:outerShdw blurRad="38100" dist="38100" dir="2700000" algn="tl">
                    <a:srgbClr val="000000">
                      <a:alpha val="43137"/>
                    </a:srgbClr>
                  </a:outerShdw>
                </a:effectLst>
                <a:latin typeface="Georgia"/>
              </a:rPr>
              <a:t>Reference solution</a:t>
            </a:r>
          </a:p>
        </p:txBody>
      </p:sp>
      <p:pic>
        <p:nvPicPr>
          <p:cNvPr id="55301" name="Picture 5" descr="C:\devel\2012-importance\paper\supplemental-images\Pool scene\Bidirectional Path Tracing.png"/>
          <p:cNvPicPr>
            <a:picLocks noChangeAspect="1" noChangeArrowheads="1"/>
          </p:cNvPicPr>
          <p:nvPr/>
        </p:nvPicPr>
        <p:blipFill>
          <a:blip r:embed="rId4" cstate="print"/>
          <a:srcRect l="51575"/>
          <a:stretch>
            <a:fillRect/>
          </a:stretch>
        </p:blipFill>
        <p:spPr bwMode="auto">
          <a:xfrm>
            <a:off x="4716016" y="0"/>
            <a:ext cx="4427984" cy="6859429"/>
          </a:xfrm>
          <a:prstGeom prst="rect">
            <a:avLst/>
          </a:prstGeom>
          <a:noFill/>
          <a:ln w="12700">
            <a:solidFill>
              <a:schemeClr val="tx1"/>
            </a:solidFill>
          </a:ln>
        </p:spPr>
      </p:pic>
      <p:sp>
        <p:nvSpPr>
          <p:cNvPr id="10" name="TextovéPole 9"/>
          <p:cNvSpPr txBox="1"/>
          <p:nvPr/>
        </p:nvSpPr>
        <p:spPr>
          <a:xfrm>
            <a:off x="4932040" y="6396335"/>
            <a:ext cx="4265911" cy="461665"/>
          </a:xfrm>
          <a:prstGeom prst="rect">
            <a:avLst/>
          </a:prstGeom>
          <a:noFill/>
        </p:spPr>
        <p:txBody>
          <a:bodyPr wrap="none" rtlCol="0">
            <a:spAutoFit/>
          </a:bodyPr>
          <a:lstStyle/>
          <a:p>
            <a:r>
              <a:rPr lang="en-US" sz="2400" b="1" dirty="0" smtClean="0">
                <a:solidFill>
                  <a:prstClr val="black"/>
                </a:solidFill>
                <a:effectLst>
                  <a:outerShdw blurRad="38100" dist="38100" dir="2700000" algn="tl">
                    <a:srgbClr val="000000">
                      <a:alpha val="43137"/>
                    </a:srgbClr>
                  </a:outerShdw>
                </a:effectLst>
                <a:latin typeface="Georgia"/>
              </a:rPr>
              <a:t>Bidirectional path tracing</a:t>
            </a:r>
          </a:p>
        </p:txBody>
      </p:sp>
    </p:spTree>
    <p:extLst>
      <p:ext uri="{BB962C8B-B14F-4D97-AF65-F5344CB8AC3E}">
        <p14:creationId xmlns:p14="http://schemas.microsoft.com/office/powerpoint/2010/main" val="1051372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55301"/>
                                        </p:tgtEl>
                                        <p:attrNameLst>
                                          <p:attrName>style.visibility</p:attrName>
                                        </p:attrNameLst>
                                      </p:cBhvr>
                                      <p:to>
                                        <p:strVal val="visible"/>
                                      </p:to>
                                    </p:set>
                                    <p:animEffect transition="in" filter="fade">
                                      <p:cBhvr>
                                        <p:cTn id="10" dur="500"/>
                                        <p:tgtEl>
                                          <p:spTgt spid="55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dirty="0" smtClean="0"/>
              <a:t>Getting the photon maps ready for rendering</a:t>
            </a:r>
          </a:p>
        </p:txBody>
      </p:sp>
      <p:sp>
        <p:nvSpPr>
          <p:cNvPr id="31747" name="Rectangle 3"/>
          <p:cNvSpPr>
            <a:spLocks noGrp="1" noChangeArrowheads="1"/>
          </p:cNvSpPr>
          <p:nvPr>
            <p:ph type="body" idx="1"/>
          </p:nvPr>
        </p:nvSpPr>
        <p:spPr/>
        <p:txBody>
          <a:bodyPr/>
          <a:lstStyle/>
          <a:p>
            <a:pPr eaLnBrk="1" hangingPunct="1"/>
            <a:endParaRPr lang="cs-CZ" dirty="0" smtClean="0"/>
          </a:p>
          <a:p>
            <a:pPr eaLnBrk="1" hangingPunct="1"/>
            <a:r>
              <a:rPr lang="en-US" dirty="0" smtClean="0"/>
              <a:t>During photon tracing, photons are simply appended into a linear list</a:t>
            </a:r>
            <a:endParaRPr lang="cs-CZ" dirty="0" smtClean="0"/>
          </a:p>
          <a:p>
            <a:pPr eaLnBrk="1" hangingPunct="1"/>
            <a:endParaRPr lang="cs-CZ" dirty="0" smtClean="0"/>
          </a:p>
          <a:p>
            <a:pPr eaLnBrk="1" hangingPunct="1"/>
            <a:r>
              <a:rPr lang="en-US" dirty="0" smtClean="0"/>
              <a:t>After that, we build a </a:t>
            </a:r>
            <a:r>
              <a:rPr lang="en-US" b="1" dirty="0" smtClean="0"/>
              <a:t>spatial search acceleration structure</a:t>
            </a:r>
            <a:endParaRPr lang="cs-CZ" b="1" dirty="0" smtClean="0"/>
          </a:p>
          <a:p>
            <a:pPr lvl="1" eaLnBrk="1" hangingPunct="1"/>
            <a:r>
              <a:rPr lang="en-US" dirty="0" smtClean="0"/>
              <a:t>In rendering we need to quickly locate </a:t>
            </a:r>
            <a:r>
              <a:rPr lang="cs-CZ" i="1" dirty="0" smtClean="0"/>
              <a:t>k</a:t>
            </a:r>
            <a:r>
              <a:rPr lang="cs-CZ" dirty="0" smtClean="0"/>
              <a:t> </a:t>
            </a:r>
            <a:r>
              <a:rPr lang="en-US" dirty="0" smtClean="0"/>
              <a:t>nearest photons</a:t>
            </a:r>
            <a:endParaRPr lang="cs-CZ" dirty="0" smtClean="0"/>
          </a:p>
          <a:p>
            <a:pPr lvl="1" eaLnBrk="1" hangingPunct="1"/>
            <a:r>
              <a:rPr lang="cs-CZ" b="1" dirty="0" err="1" smtClean="0"/>
              <a:t>kD</a:t>
            </a:r>
            <a:r>
              <a:rPr lang="cs-CZ" b="1" dirty="0" smtClean="0"/>
              <a:t>-</a:t>
            </a:r>
            <a:r>
              <a:rPr lang="en-US" b="1" dirty="0" smtClean="0"/>
              <a:t>tree</a:t>
            </a:r>
            <a:r>
              <a:rPr lang="en-US" dirty="0" smtClean="0"/>
              <a:t> or </a:t>
            </a:r>
            <a:r>
              <a:rPr lang="en-US" b="1" dirty="0" smtClean="0"/>
              <a:t>hashed uniform grid</a:t>
            </a:r>
            <a:endParaRPr lang="cs-CZ" b="1" dirty="0" smtClean="0"/>
          </a:p>
          <a:p>
            <a:pPr lvl="1" eaLnBrk="1" hangingPunct="1"/>
            <a:endParaRPr lang="en-US" dirty="0" smtClean="0"/>
          </a:p>
        </p:txBody>
      </p:sp>
      <p:sp>
        <p:nvSpPr>
          <p:cNvPr id="5" name="Zástupný symbol pro zápatí 4"/>
          <p:cNvSpPr>
            <a:spLocks noGrp="1"/>
          </p:cNvSpPr>
          <p:nvPr>
            <p:ph type="ftr" sz="quarter" idx="11"/>
          </p:nvPr>
        </p:nvSpPr>
        <p:spPr/>
        <p:txBody>
          <a:bodyPr/>
          <a:lstStyle/>
          <a:p>
            <a:pPr>
              <a:defRPr/>
            </a:pPr>
            <a:r>
              <a:rPr lang="en-US" altLang="en-US" smtClean="0"/>
              <a:t>CG III (NPGR010) - J. Křivánek 2015</a:t>
            </a:r>
            <a:endParaRPr lang="en-US" alt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pPr eaLnBrk="1" hangingPunct="1"/>
            <a:r>
              <a:rPr lang="en-US" dirty="0" smtClean="0"/>
              <a:t>Radiance estimate from a photon map</a:t>
            </a:r>
          </a:p>
        </p:txBody>
      </p:sp>
      <p:sp>
        <p:nvSpPr>
          <p:cNvPr id="4100" name="Rectangle 3"/>
          <p:cNvSpPr>
            <a:spLocks noGrp="1" noChangeArrowheads="1"/>
          </p:cNvSpPr>
          <p:nvPr>
            <p:ph type="body" idx="1"/>
          </p:nvPr>
        </p:nvSpPr>
        <p:spPr/>
        <p:txBody>
          <a:bodyPr/>
          <a:lstStyle/>
          <a:p>
            <a:pPr eaLnBrk="1" hangingPunct="1"/>
            <a:endParaRPr lang="cs-CZ" smtClean="0"/>
          </a:p>
        </p:txBody>
      </p:sp>
      <p:graphicFrame>
        <p:nvGraphicFramePr>
          <p:cNvPr id="4098" name="Object 7"/>
          <p:cNvGraphicFramePr>
            <a:graphicFrameLocks noChangeAspect="1"/>
          </p:cNvGraphicFramePr>
          <p:nvPr/>
        </p:nvGraphicFramePr>
        <p:xfrm>
          <a:off x="1319758" y="4221163"/>
          <a:ext cx="5124450" cy="1831975"/>
        </p:xfrm>
        <a:graphic>
          <a:graphicData uri="http://schemas.openxmlformats.org/presentationml/2006/ole">
            <mc:AlternateContent xmlns:mc="http://schemas.openxmlformats.org/markup-compatibility/2006">
              <mc:Choice xmlns:v="urn:schemas-microsoft-com:vml" Requires="v">
                <p:oleObj spid="_x0000_s580757" name="Equation" r:id="rId3" imgW="2552700" imgH="914400" progId="Equation.3">
                  <p:embed/>
                </p:oleObj>
              </mc:Choice>
              <mc:Fallback>
                <p:oleObj name="Equation" r:id="rId3" imgW="2552700" imgH="914400" progId="Equation.3">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9758" y="4221163"/>
                        <a:ext cx="5124450" cy="1831975"/>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sp>
        <p:nvSpPr>
          <p:cNvPr id="11" name="TextBox 10"/>
          <p:cNvSpPr txBox="1"/>
          <p:nvPr/>
        </p:nvSpPr>
        <p:spPr>
          <a:xfrm>
            <a:off x="3244850" y="6165850"/>
            <a:ext cx="2464136" cy="430887"/>
          </a:xfrm>
          <a:prstGeom prst="rect">
            <a:avLst/>
          </a:prstGeom>
          <a:noFill/>
        </p:spPr>
        <p:txBody>
          <a:bodyPr wrap="none">
            <a:spAutoFit/>
          </a:bodyPr>
          <a:lstStyle/>
          <a:p>
            <a:pPr>
              <a:defRPr/>
            </a:pPr>
            <a:r>
              <a:rPr lang="en-US" sz="2200" dirty="0" smtClean="0">
                <a:solidFill>
                  <a:srgbClr val="C00000"/>
                </a:solidFill>
                <a:latin typeface="+mn-lt"/>
              </a:rPr>
              <a:t>Surface area of </a:t>
            </a:r>
            <a:r>
              <a:rPr lang="cs-CZ" sz="2200" dirty="0" smtClean="0">
                <a:solidFill>
                  <a:srgbClr val="C00000"/>
                </a:solidFill>
                <a:latin typeface="Symbol" pitchFamily="18" charset="2"/>
              </a:rPr>
              <a:t>D</a:t>
            </a:r>
            <a:r>
              <a:rPr lang="cs-CZ" sz="2200" dirty="0" smtClean="0">
                <a:solidFill>
                  <a:srgbClr val="C00000"/>
                </a:solidFill>
                <a:latin typeface="+mn-lt"/>
              </a:rPr>
              <a:t>A</a:t>
            </a:r>
            <a:endParaRPr lang="en-US" sz="2200" dirty="0">
              <a:solidFill>
                <a:srgbClr val="C00000"/>
              </a:solidFill>
              <a:latin typeface="+mn-lt"/>
            </a:endParaRPr>
          </a:p>
        </p:txBody>
      </p:sp>
      <p:cxnSp>
        <p:nvCxnSpPr>
          <p:cNvPr id="13" name="Straight Arrow Connector 12"/>
          <p:cNvCxnSpPr>
            <a:stCxn id="11" idx="1"/>
          </p:cNvCxnSpPr>
          <p:nvPr/>
        </p:nvCxnSpPr>
        <p:spPr>
          <a:xfrm flipH="1" flipV="1">
            <a:off x="2897188" y="6021388"/>
            <a:ext cx="347662" cy="359906"/>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700338" y="5975350"/>
            <a:ext cx="431800" cy="1588"/>
          </a:xfrm>
          <a:prstGeom prst="straightConnector1">
            <a:avLst/>
          </a:prstGeom>
          <a:ln w="3810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1788244" y="1484784"/>
            <a:ext cx="5880100" cy="2159000"/>
            <a:chOff x="1643063" y="1628775"/>
            <a:chExt cx="5880100" cy="2159000"/>
          </a:xfrm>
        </p:grpSpPr>
        <p:pic>
          <p:nvPicPr>
            <p:cNvPr id="4101" name="Obrázek 3" descr="radianceestimate.jpg"/>
            <p:cNvPicPr>
              <a:picLocks noChangeAspect="1"/>
            </p:cNvPicPr>
            <p:nvPr/>
          </p:nvPicPr>
          <p:blipFill>
            <a:blip r:embed="rId5" cstate="print"/>
            <a:srcRect/>
            <a:stretch>
              <a:fillRect/>
            </a:stretch>
          </p:blipFill>
          <p:spPr bwMode="auto">
            <a:xfrm>
              <a:off x="1643063" y="1628775"/>
              <a:ext cx="5880100" cy="2159000"/>
            </a:xfrm>
            <a:prstGeom prst="rect">
              <a:avLst/>
            </a:prstGeom>
            <a:noFill/>
            <a:ln w="9525">
              <a:noFill/>
              <a:miter lim="800000"/>
              <a:headEnd/>
              <a:tailEnd/>
            </a:ln>
          </p:spPr>
        </p:pic>
        <p:sp>
          <p:nvSpPr>
            <p:cNvPr id="22" name="TextBox 21"/>
            <p:cNvSpPr txBox="1"/>
            <p:nvPr/>
          </p:nvSpPr>
          <p:spPr>
            <a:xfrm>
              <a:off x="3833813" y="2565400"/>
              <a:ext cx="547687" cy="431800"/>
            </a:xfrm>
            <a:prstGeom prst="rect">
              <a:avLst/>
            </a:prstGeom>
            <a:noFill/>
          </p:spPr>
          <p:txBody>
            <a:bodyPr wrap="none">
              <a:spAutoFit/>
            </a:bodyPr>
            <a:lstStyle/>
            <a:p>
              <a:pPr>
                <a:defRPr/>
              </a:pPr>
              <a:r>
                <a:rPr lang="cs-CZ" sz="2200" dirty="0">
                  <a:solidFill>
                    <a:srgbClr val="C00000"/>
                  </a:solidFill>
                  <a:effectLst>
                    <a:outerShdw blurRad="50800" dist="38100" dir="18900000" algn="bl" rotWithShape="0">
                      <a:prstClr val="black">
                        <a:alpha val="40000"/>
                      </a:prstClr>
                    </a:outerShdw>
                  </a:effectLst>
                  <a:latin typeface="Symbol" pitchFamily="18" charset="2"/>
                </a:rPr>
                <a:t>D</a:t>
              </a:r>
              <a:r>
                <a:rPr lang="cs-CZ" sz="2200" dirty="0">
                  <a:solidFill>
                    <a:srgbClr val="C00000"/>
                  </a:solidFill>
                  <a:effectLst>
                    <a:outerShdw blurRad="50800" dist="38100" dir="18900000" algn="bl" rotWithShape="0">
                      <a:prstClr val="black">
                        <a:alpha val="40000"/>
                      </a:prstClr>
                    </a:outerShdw>
                  </a:effectLst>
                  <a:latin typeface="+mn-lt"/>
                </a:rPr>
                <a:t>A</a:t>
              </a:r>
              <a:endParaRPr lang="en-US" sz="2200" dirty="0">
                <a:solidFill>
                  <a:srgbClr val="C00000"/>
                </a:solidFill>
                <a:effectLst>
                  <a:outerShdw blurRad="50800" dist="38100" dir="18900000" algn="bl" rotWithShape="0">
                    <a:prstClr val="black">
                      <a:alpha val="40000"/>
                    </a:prstClr>
                  </a:outerShdw>
                </a:effectLst>
                <a:latin typeface="+mn-lt"/>
              </a:endParaRPr>
            </a:p>
          </p:txBody>
        </p:sp>
      </p:grpSp>
      <p:cxnSp>
        <p:nvCxnSpPr>
          <p:cNvPr id="18" name="Straight Arrow Connector 17"/>
          <p:cNvCxnSpPr>
            <a:stCxn id="20" idx="3"/>
          </p:cNvCxnSpPr>
          <p:nvPr/>
        </p:nvCxnSpPr>
        <p:spPr>
          <a:xfrm>
            <a:off x="1883849" y="3885729"/>
            <a:ext cx="959964" cy="335359"/>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0" y="3501008"/>
            <a:ext cx="1883849" cy="769441"/>
          </a:xfrm>
          <a:prstGeom prst="rect">
            <a:avLst/>
          </a:prstGeom>
          <a:noFill/>
        </p:spPr>
        <p:txBody>
          <a:bodyPr wrap="none">
            <a:spAutoFit/>
          </a:bodyPr>
          <a:lstStyle/>
          <a:p>
            <a:pPr>
              <a:defRPr/>
            </a:pPr>
            <a:r>
              <a:rPr lang="cs-CZ" sz="2200" i="1" dirty="0" smtClean="0">
                <a:solidFill>
                  <a:srgbClr val="00B050"/>
                </a:solidFill>
                <a:latin typeface="+mn-lt"/>
              </a:rPr>
              <a:t>k</a:t>
            </a:r>
            <a:r>
              <a:rPr lang="cs-CZ" sz="2200" dirty="0" smtClean="0">
                <a:solidFill>
                  <a:srgbClr val="00B050"/>
                </a:solidFill>
                <a:latin typeface="+mn-lt"/>
              </a:rPr>
              <a:t> .. </a:t>
            </a:r>
            <a:r>
              <a:rPr lang="en-US" sz="2200" dirty="0" smtClean="0">
                <a:solidFill>
                  <a:srgbClr val="00B050"/>
                </a:solidFill>
                <a:latin typeface="+mn-lt"/>
              </a:rPr>
              <a:t>#photons </a:t>
            </a:r>
            <a:br>
              <a:rPr lang="en-US" sz="2200" dirty="0" smtClean="0">
                <a:solidFill>
                  <a:srgbClr val="00B050"/>
                </a:solidFill>
                <a:latin typeface="+mn-lt"/>
              </a:rPr>
            </a:br>
            <a:r>
              <a:rPr lang="en-US" sz="2200" dirty="0" smtClean="0">
                <a:solidFill>
                  <a:srgbClr val="00B050"/>
                </a:solidFill>
                <a:latin typeface="+mn-lt"/>
              </a:rPr>
              <a:t>around </a:t>
            </a:r>
            <a:r>
              <a:rPr lang="cs-CZ" sz="2200" b="1" dirty="0" smtClean="0">
                <a:solidFill>
                  <a:srgbClr val="00B050"/>
                </a:solidFill>
                <a:latin typeface="+mn-lt"/>
              </a:rPr>
              <a:t>x</a:t>
            </a:r>
            <a:endParaRPr lang="en-US" sz="2200" b="1" dirty="0">
              <a:solidFill>
                <a:srgbClr val="00B050"/>
              </a:solidFill>
              <a:latin typeface="+mn-lt"/>
            </a:endParaRPr>
          </a:p>
        </p:txBody>
      </p:sp>
      <p:sp>
        <p:nvSpPr>
          <p:cNvPr id="25" name="TextBox 24"/>
          <p:cNvSpPr txBox="1"/>
          <p:nvPr/>
        </p:nvSpPr>
        <p:spPr>
          <a:xfrm>
            <a:off x="6588224" y="3573016"/>
            <a:ext cx="2468946" cy="769441"/>
          </a:xfrm>
          <a:prstGeom prst="rect">
            <a:avLst/>
          </a:prstGeom>
          <a:noFill/>
          <a:ln>
            <a:noFill/>
          </a:ln>
        </p:spPr>
        <p:txBody>
          <a:bodyPr wrap="none">
            <a:spAutoFit/>
          </a:bodyPr>
          <a:lstStyle/>
          <a:p>
            <a:pPr>
              <a:defRPr/>
            </a:pPr>
            <a:r>
              <a:rPr lang="en-US" sz="2200" dirty="0">
                <a:solidFill>
                  <a:srgbClr val="0070C0"/>
                </a:solidFill>
                <a:latin typeface="+mn-lt"/>
              </a:rPr>
              <a:t>i</a:t>
            </a:r>
            <a:r>
              <a:rPr lang="en-US" sz="2200" dirty="0" smtClean="0">
                <a:solidFill>
                  <a:srgbClr val="0070C0"/>
                </a:solidFill>
                <a:latin typeface="+mn-lt"/>
              </a:rPr>
              <a:t>ncident direction </a:t>
            </a:r>
            <a:br>
              <a:rPr lang="en-US" sz="2200" dirty="0" smtClean="0">
                <a:solidFill>
                  <a:srgbClr val="0070C0"/>
                </a:solidFill>
                <a:latin typeface="+mn-lt"/>
              </a:rPr>
            </a:br>
            <a:r>
              <a:rPr lang="en-US" sz="2200" dirty="0" smtClean="0">
                <a:solidFill>
                  <a:srgbClr val="0070C0"/>
                </a:solidFill>
                <a:latin typeface="+mn-lt"/>
              </a:rPr>
              <a:t>of photon</a:t>
            </a:r>
            <a:r>
              <a:rPr lang="cs-CZ" sz="2200" dirty="0" smtClean="0">
                <a:solidFill>
                  <a:srgbClr val="0070C0"/>
                </a:solidFill>
                <a:latin typeface="+mn-lt"/>
              </a:rPr>
              <a:t> p</a:t>
            </a:r>
            <a:endParaRPr lang="en-US" sz="2200" b="1" dirty="0">
              <a:solidFill>
                <a:srgbClr val="0070C0"/>
              </a:solidFill>
              <a:latin typeface="+mn-lt"/>
            </a:endParaRPr>
          </a:p>
        </p:txBody>
      </p:sp>
      <p:cxnSp>
        <p:nvCxnSpPr>
          <p:cNvPr id="26" name="Straight Arrow Connector 25"/>
          <p:cNvCxnSpPr/>
          <p:nvPr/>
        </p:nvCxnSpPr>
        <p:spPr>
          <a:xfrm flipH="1">
            <a:off x="5687069" y="4005064"/>
            <a:ext cx="829147" cy="263351"/>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dirty="0"/>
              <a:t>Radiance estimate from a photon map</a:t>
            </a:r>
            <a:endParaRPr lang="en-US" dirty="0" smtClean="0"/>
          </a:p>
        </p:txBody>
      </p:sp>
      <p:sp>
        <p:nvSpPr>
          <p:cNvPr id="32771" name="Rectangle 3"/>
          <p:cNvSpPr>
            <a:spLocks noGrp="1" noChangeArrowheads="1"/>
          </p:cNvSpPr>
          <p:nvPr>
            <p:ph type="body" idx="1"/>
          </p:nvPr>
        </p:nvSpPr>
        <p:spPr/>
        <p:txBody>
          <a:bodyPr/>
          <a:lstStyle/>
          <a:p>
            <a:pPr eaLnBrk="1" hangingPunct="1">
              <a:buFont typeface="Wingdings" pitchFamily="2" charset="2"/>
              <a:buNone/>
            </a:pPr>
            <a:r>
              <a:rPr lang="en-US" sz="1800" b="1" noProof="1" smtClean="0">
                <a:latin typeface="Courier New" pitchFamily="49" charset="0"/>
              </a:rPr>
              <a:t>RadianceEstimate</a:t>
            </a:r>
            <a:r>
              <a:rPr lang="en-US" sz="1800" noProof="1" smtClean="0">
                <a:latin typeface="Courier New" pitchFamily="49" charset="0"/>
              </a:rPr>
              <a:t>(x, wo):</a:t>
            </a:r>
          </a:p>
          <a:p>
            <a:pPr lvl="1" eaLnBrk="1" hangingPunct="1">
              <a:buFont typeface="Wingdings" pitchFamily="2" charset="2"/>
              <a:buNone/>
            </a:pPr>
            <a:r>
              <a:rPr lang="en-US" sz="1800" noProof="1" smtClean="0">
                <a:latin typeface="Courier New" pitchFamily="49" charset="0"/>
              </a:rPr>
              <a:t>Color L = (0,0,0);</a:t>
            </a:r>
          </a:p>
          <a:p>
            <a:pPr lvl="1" eaLnBrk="1" hangingPunct="1">
              <a:buFont typeface="Wingdings" pitchFamily="2" charset="2"/>
              <a:buNone/>
            </a:pPr>
            <a:r>
              <a:rPr lang="en-US" sz="1800" b="1" noProof="1" smtClean="0">
                <a:solidFill>
                  <a:srgbClr val="0000FF"/>
                </a:solidFill>
                <a:latin typeface="Courier New" pitchFamily="49" charset="0"/>
              </a:rPr>
              <a:t>int</a:t>
            </a:r>
            <a:r>
              <a:rPr lang="en-US" sz="1800" noProof="1" smtClean="0">
                <a:latin typeface="Courier New" pitchFamily="49" charset="0"/>
              </a:rPr>
              <a:t> k = locateNearestPhotons(x, wo, n_max, nearest, r);</a:t>
            </a:r>
          </a:p>
          <a:p>
            <a:pPr lvl="1" eaLnBrk="1" hangingPunct="1">
              <a:buFont typeface="Wingdings" pitchFamily="2" charset="2"/>
              <a:buNone/>
            </a:pPr>
            <a:r>
              <a:rPr lang="en-US" sz="1800" noProof="1" smtClean="0">
                <a:solidFill>
                  <a:srgbClr val="6699FF"/>
                </a:solidFill>
                <a:latin typeface="Courier New" pitchFamily="49" charset="0"/>
              </a:rPr>
              <a:t>// ‘nearest’ is an array of k nearest photons to x</a:t>
            </a:r>
          </a:p>
          <a:p>
            <a:pPr lvl="1" eaLnBrk="1" hangingPunct="1">
              <a:buFont typeface="Wingdings" pitchFamily="2" charset="2"/>
              <a:buNone/>
            </a:pPr>
            <a:r>
              <a:rPr lang="en-US" sz="1800" noProof="1" smtClean="0">
                <a:solidFill>
                  <a:srgbClr val="6699FF"/>
                </a:solidFill>
                <a:latin typeface="Courier New" pitchFamily="49" charset="0"/>
              </a:rPr>
              <a:t>// r is the distance from x to the farthest of them</a:t>
            </a:r>
          </a:p>
          <a:p>
            <a:pPr lvl="1" eaLnBrk="1" hangingPunct="1">
              <a:buFont typeface="Wingdings" pitchFamily="2" charset="2"/>
              <a:buNone/>
            </a:pPr>
            <a:r>
              <a:rPr lang="en-US" sz="1800" noProof="1" smtClean="0">
                <a:latin typeface="Courier New" pitchFamily="49" charset="0"/>
              </a:rPr>
              <a:t>if ( k &lt; 5 ) return L;</a:t>
            </a:r>
          </a:p>
          <a:p>
            <a:pPr lvl="1" eaLnBrk="1" hangingPunct="1">
              <a:buFont typeface="Wingdings" pitchFamily="2" charset="2"/>
              <a:buNone/>
            </a:pPr>
            <a:r>
              <a:rPr lang="en-US" sz="1800" b="1" noProof="1" smtClean="0">
                <a:solidFill>
                  <a:srgbClr val="0000FF"/>
                </a:solidFill>
                <a:latin typeface="Courier New" pitchFamily="49" charset="0"/>
              </a:rPr>
              <a:t>for</a:t>
            </a:r>
            <a:r>
              <a:rPr lang="en-US" sz="1800" noProof="1" smtClean="0">
                <a:latin typeface="Courier New" pitchFamily="49" charset="0"/>
              </a:rPr>
              <a:t> p = 1 </a:t>
            </a:r>
            <a:r>
              <a:rPr lang="en-US" sz="1800" b="1" noProof="1" smtClean="0">
                <a:solidFill>
                  <a:srgbClr val="0000FF"/>
                </a:solidFill>
                <a:latin typeface="Courier New" pitchFamily="49" charset="0"/>
              </a:rPr>
              <a:t>to</a:t>
            </a:r>
            <a:r>
              <a:rPr lang="en-US" sz="1800" noProof="1" smtClean="0">
                <a:latin typeface="Courier New" pitchFamily="49" charset="0"/>
              </a:rPr>
              <a:t> k </a:t>
            </a:r>
            <a:r>
              <a:rPr lang="en-US" sz="1800" b="1" noProof="1" smtClean="0">
                <a:solidFill>
                  <a:srgbClr val="0000FF"/>
                </a:solidFill>
                <a:latin typeface="Courier New" pitchFamily="49" charset="0"/>
              </a:rPr>
              <a:t>do</a:t>
            </a:r>
          </a:p>
          <a:p>
            <a:pPr lvl="1" eaLnBrk="1" hangingPunct="1">
              <a:buFont typeface="Wingdings" pitchFamily="2" charset="2"/>
              <a:buNone/>
            </a:pPr>
            <a:r>
              <a:rPr lang="en-US" sz="1800" noProof="1" smtClean="0">
                <a:latin typeface="Courier New" pitchFamily="49" charset="0"/>
              </a:rPr>
              <a:t>{</a:t>
            </a:r>
          </a:p>
          <a:p>
            <a:pPr lvl="2" eaLnBrk="1" hangingPunct="1">
              <a:buFont typeface="Wingdings" pitchFamily="2" charset="2"/>
              <a:buNone/>
            </a:pPr>
            <a:r>
              <a:rPr lang="en-US" sz="1800" noProof="1" smtClean="0">
                <a:solidFill>
                  <a:srgbClr val="0000FF"/>
                </a:solidFill>
                <a:latin typeface="Courier New" pitchFamily="49" charset="0"/>
              </a:rPr>
              <a:t>if</a:t>
            </a:r>
            <a:r>
              <a:rPr lang="en-US" sz="1800" noProof="1" smtClean="0">
                <a:latin typeface="Courier New" pitchFamily="49" charset="0"/>
              </a:rPr>
              <a:t>( dot ( nearest[p].wi, N) &lt;= 0 ) </a:t>
            </a:r>
            <a:r>
              <a:rPr lang="en-US" sz="1800" b="1" noProof="1" smtClean="0">
                <a:solidFill>
                  <a:srgbClr val="0000FF"/>
                </a:solidFill>
                <a:latin typeface="Courier New" pitchFamily="49" charset="0"/>
              </a:rPr>
              <a:t>continue</a:t>
            </a:r>
            <a:r>
              <a:rPr lang="en-US" sz="1800" noProof="1" smtClean="0">
                <a:latin typeface="Courier New" pitchFamily="49" charset="0"/>
              </a:rPr>
              <a:t>;</a:t>
            </a:r>
          </a:p>
          <a:p>
            <a:pPr lvl="2" eaLnBrk="1" hangingPunct="1">
              <a:buFont typeface="Wingdings" pitchFamily="2" charset="2"/>
              <a:buNone/>
            </a:pPr>
            <a:r>
              <a:rPr lang="en-US" sz="1800" noProof="1" smtClean="0">
                <a:latin typeface="Courier New" pitchFamily="49" charset="0"/>
              </a:rPr>
              <a:t>L += fr(x, wo, nearest[p].wi) * nearest[p].flux;</a:t>
            </a:r>
          </a:p>
          <a:p>
            <a:pPr lvl="1" eaLnBrk="1" hangingPunct="1">
              <a:buFont typeface="Wingdings" pitchFamily="2" charset="2"/>
              <a:buNone/>
            </a:pPr>
            <a:r>
              <a:rPr lang="en-US" sz="1800" noProof="1" smtClean="0">
                <a:latin typeface="Courier New" pitchFamily="49" charset="0"/>
              </a:rPr>
              <a:t>}</a:t>
            </a:r>
          </a:p>
          <a:p>
            <a:pPr lvl="1" eaLnBrk="1" hangingPunct="1">
              <a:buFont typeface="Wingdings" pitchFamily="2" charset="2"/>
              <a:buNone/>
            </a:pPr>
            <a:r>
              <a:rPr lang="en-US" sz="1800" b="1" noProof="1" smtClean="0">
                <a:solidFill>
                  <a:srgbClr val="0000FF"/>
                </a:solidFill>
                <a:latin typeface="Courier New" pitchFamily="49" charset="0"/>
              </a:rPr>
              <a:t>return</a:t>
            </a:r>
            <a:r>
              <a:rPr lang="en-US" sz="1800" noProof="1" smtClean="0">
                <a:latin typeface="Courier New" pitchFamily="49" charset="0"/>
              </a:rPr>
              <a:t> L / (M_PI * r*r);</a:t>
            </a:r>
          </a:p>
        </p:txBody>
      </p:sp>
      <p:sp>
        <p:nvSpPr>
          <p:cNvPr id="5" name="Zástupný symbol pro zápatí 4"/>
          <p:cNvSpPr>
            <a:spLocks noGrp="1"/>
          </p:cNvSpPr>
          <p:nvPr>
            <p:ph type="ftr" sz="quarter" idx="11"/>
          </p:nvPr>
        </p:nvSpPr>
        <p:spPr/>
        <p:txBody>
          <a:bodyPr/>
          <a:lstStyle/>
          <a:p>
            <a:pPr>
              <a:defRPr/>
            </a:pPr>
            <a:r>
              <a:rPr lang="en-US" altLang="en-US" smtClean="0"/>
              <a:t>CG III (NPGR010) - J. Křivánek 2015</a:t>
            </a:r>
            <a:endParaRPr lang="en-US" alt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dirty="0" smtClean="0"/>
              <a:t>Radiance estimate </a:t>
            </a:r>
            <a:r>
              <a:rPr lang="cs-CZ" dirty="0" smtClean="0"/>
              <a:t>– </a:t>
            </a:r>
            <a:r>
              <a:rPr lang="en-US" dirty="0" smtClean="0"/>
              <a:t>issues</a:t>
            </a:r>
          </a:p>
        </p:txBody>
      </p:sp>
      <p:sp>
        <p:nvSpPr>
          <p:cNvPr id="33795" name="Content Placeholder 2"/>
          <p:cNvSpPr>
            <a:spLocks noGrp="1"/>
          </p:cNvSpPr>
          <p:nvPr>
            <p:ph idx="1"/>
          </p:nvPr>
        </p:nvSpPr>
        <p:spPr/>
        <p:txBody>
          <a:bodyPr/>
          <a:lstStyle/>
          <a:p>
            <a:r>
              <a:rPr lang="en-US" dirty="0" smtClean="0"/>
              <a:t>Incorrect photons included in the search</a:t>
            </a:r>
            <a:endParaRPr lang="cs-CZ" dirty="0" smtClean="0"/>
          </a:p>
          <a:p>
            <a:endParaRPr lang="cs-CZ" dirty="0" smtClean="0"/>
          </a:p>
          <a:p>
            <a:endParaRPr lang="cs-CZ" dirty="0" smtClean="0"/>
          </a:p>
          <a:p>
            <a:endParaRPr lang="cs-CZ" dirty="0" smtClean="0"/>
          </a:p>
          <a:p>
            <a:endParaRPr lang="cs-CZ" dirty="0" smtClean="0"/>
          </a:p>
          <a:p>
            <a:r>
              <a:rPr lang="en-US" dirty="0" smtClean="0"/>
              <a:t>Incorrect estimate of the surface area </a:t>
            </a:r>
            <a:r>
              <a:rPr lang="cs-CZ" dirty="0" smtClean="0">
                <a:latin typeface="Symbol" pitchFamily="18" charset="2"/>
              </a:rPr>
              <a:t>D</a:t>
            </a:r>
            <a:r>
              <a:rPr lang="cs-CZ" dirty="0" smtClean="0"/>
              <a:t>A</a:t>
            </a:r>
          </a:p>
          <a:p>
            <a:pPr lvl="1"/>
            <a:r>
              <a:rPr lang="en-US" dirty="0" smtClean="0"/>
              <a:t>Next to a wall, </a:t>
            </a:r>
            <a:br>
              <a:rPr lang="en-US" dirty="0" smtClean="0"/>
            </a:br>
            <a:r>
              <a:rPr lang="en-US" dirty="0" smtClean="0"/>
              <a:t>a caustic or geometry edge</a:t>
            </a:r>
          </a:p>
        </p:txBody>
      </p:sp>
      <p:pic>
        <p:nvPicPr>
          <p:cNvPr id="33796" name="Obrázek 6" descr="corners.jpg"/>
          <p:cNvPicPr>
            <a:picLocks noChangeAspect="1"/>
          </p:cNvPicPr>
          <p:nvPr/>
        </p:nvPicPr>
        <p:blipFill>
          <a:blip r:embed="rId2" cstate="print"/>
          <a:srcRect/>
          <a:stretch>
            <a:fillRect/>
          </a:stretch>
        </p:blipFill>
        <p:spPr bwMode="auto">
          <a:xfrm>
            <a:off x="1327150" y="2133600"/>
            <a:ext cx="6629400" cy="1600200"/>
          </a:xfrm>
          <a:prstGeom prst="rect">
            <a:avLst/>
          </a:prstGeom>
          <a:noFill/>
          <a:ln w="9525">
            <a:noFill/>
            <a:miter lim="800000"/>
            <a:headEnd/>
            <a:tailEnd/>
          </a:ln>
        </p:spPr>
      </p:pic>
      <p:sp>
        <p:nvSpPr>
          <p:cNvPr id="5" name="TextovéPole 4"/>
          <p:cNvSpPr txBox="1"/>
          <p:nvPr/>
        </p:nvSpPr>
        <p:spPr>
          <a:xfrm>
            <a:off x="6804025" y="6119813"/>
            <a:ext cx="2339975" cy="646112"/>
          </a:xfrm>
          <a:prstGeom prst="rect">
            <a:avLst/>
          </a:prstGeom>
          <a:noFill/>
        </p:spPr>
        <p:txBody>
          <a:bodyPr>
            <a:spAutoFit/>
          </a:bodyPr>
          <a:lstStyle/>
          <a:p>
            <a:pPr>
              <a:defRPr/>
            </a:pPr>
            <a:r>
              <a:rPr lang="en-US" dirty="0">
                <a:latin typeface="+mn-lt"/>
              </a:rPr>
              <a:t>© </a:t>
            </a:r>
            <a:r>
              <a:rPr lang="en-US" dirty="0" err="1">
                <a:latin typeface="+mn-lt"/>
              </a:rPr>
              <a:t>H.W.Jensen</a:t>
            </a:r>
            <a:endParaRPr lang="en-GB" dirty="0">
              <a:latin typeface="+mn-lt"/>
            </a:endParaRPr>
          </a:p>
          <a:p>
            <a:pPr>
              <a:defRPr/>
            </a:pPr>
            <a:endParaRPr lang="en-US" dirty="0">
              <a:latin typeface="+mn-lt"/>
            </a:endParaRPr>
          </a:p>
        </p:txBody>
      </p:sp>
      <p:pic>
        <p:nvPicPr>
          <p:cNvPr id="33798" name="Obrázek 6" descr="walls.jpg"/>
          <p:cNvPicPr>
            <a:picLocks noChangeAspect="1"/>
          </p:cNvPicPr>
          <p:nvPr/>
        </p:nvPicPr>
        <p:blipFill>
          <a:blip r:embed="rId3" cstate="print"/>
          <a:srcRect/>
          <a:stretch>
            <a:fillRect/>
          </a:stretch>
        </p:blipFill>
        <p:spPr bwMode="auto">
          <a:xfrm>
            <a:off x="4791298" y="4309641"/>
            <a:ext cx="2012950" cy="2071687"/>
          </a:xfrm>
          <a:prstGeom prst="rect">
            <a:avLst/>
          </a:prstGeom>
          <a:noFill/>
          <a:ln w="9525">
            <a:noFill/>
            <a:miter lim="800000"/>
            <a:headEnd/>
            <a:tailEnd/>
          </a:ln>
        </p:spPr>
      </p:pic>
      <p:sp>
        <p:nvSpPr>
          <p:cNvPr id="8" name="Zástupný symbol pro zápatí 7"/>
          <p:cNvSpPr>
            <a:spLocks noGrp="1"/>
          </p:cNvSpPr>
          <p:nvPr>
            <p:ph type="ftr" sz="quarter" idx="11"/>
          </p:nvPr>
        </p:nvSpPr>
        <p:spPr/>
        <p:txBody>
          <a:bodyPr/>
          <a:lstStyle/>
          <a:p>
            <a:pPr>
              <a:defRPr/>
            </a:pPr>
            <a:r>
              <a:rPr lang="en-US" altLang="en-US" smtClean="0"/>
              <a:t>CG III (NPGR010) - J. Křivánek 2015</a:t>
            </a:r>
            <a:endParaRPr lang="en-US" alt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dirty="0" smtClean="0"/>
              <a:t>Fast search of nearest </a:t>
            </a:r>
            <a:r>
              <a:rPr lang="en-US" dirty="0" err="1" smtClean="0"/>
              <a:t>phtons</a:t>
            </a:r>
            <a:endParaRPr lang="cs-CZ" dirty="0" smtClean="0"/>
          </a:p>
        </p:txBody>
      </p:sp>
      <p:sp>
        <p:nvSpPr>
          <p:cNvPr id="34819" name="Rectangle 3"/>
          <p:cNvSpPr>
            <a:spLocks noGrp="1" noChangeArrowheads="1"/>
          </p:cNvSpPr>
          <p:nvPr>
            <p:ph type="body" idx="1"/>
          </p:nvPr>
        </p:nvSpPr>
        <p:spPr>
          <a:xfrm>
            <a:off x="303213" y="1600200"/>
            <a:ext cx="8229600" cy="4530725"/>
          </a:xfrm>
        </p:spPr>
        <p:txBody>
          <a:bodyPr/>
          <a:lstStyle/>
          <a:p>
            <a:pPr eaLnBrk="1" hangingPunct="1"/>
            <a:r>
              <a:rPr lang="en-US" dirty="0" smtClean="0"/>
              <a:t>Needed for the radiance estimate</a:t>
            </a:r>
            <a:endParaRPr lang="cs-CZ" dirty="0" smtClean="0"/>
          </a:p>
          <a:p>
            <a:pPr eaLnBrk="1" hangingPunct="1"/>
            <a:endParaRPr lang="cs-CZ" dirty="0" smtClean="0"/>
          </a:p>
          <a:p>
            <a:pPr eaLnBrk="1" hangingPunct="1"/>
            <a:r>
              <a:rPr lang="en-US" dirty="0" smtClean="0"/>
              <a:t>Search of the nearest photons is an instance of</a:t>
            </a:r>
            <a:endParaRPr lang="cs-CZ" dirty="0" smtClean="0"/>
          </a:p>
          <a:p>
            <a:pPr eaLnBrk="1" hangingPunct="1"/>
            <a:endParaRPr lang="cs-CZ" dirty="0" smtClean="0"/>
          </a:p>
          <a:p>
            <a:pPr lvl="1" algn="ctr" eaLnBrk="1" hangingPunct="1">
              <a:buFont typeface="Wingdings" pitchFamily="2" charset="2"/>
              <a:buNone/>
            </a:pPr>
            <a:r>
              <a:rPr lang="cs-CZ" b="1" dirty="0" smtClean="0"/>
              <a:t>k-</a:t>
            </a:r>
            <a:r>
              <a:rPr lang="en-US" b="1" dirty="0" smtClean="0"/>
              <a:t>nearest neighbor search</a:t>
            </a:r>
            <a:r>
              <a:rPr lang="cs-CZ" b="1" dirty="0" smtClean="0"/>
              <a:t> (k-NN)</a:t>
            </a:r>
          </a:p>
        </p:txBody>
      </p:sp>
      <p:sp>
        <p:nvSpPr>
          <p:cNvPr id="5" name="Zástupný symbol pro zápatí 4"/>
          <p:cNvSpPr>
            <a:spLocks noGrp="1"/>
          </p:cNvSpPr>
          <p:nvPr>
            <p:ph type="ftr" sz="quarter" idx="11"/>
          </p:nvPr>
        </p:nvSpPr>
        <p:spPr/>
        <p:txBody>
          <a:bodyPr/>
          <a:lstStyle/>
          <a:p>
            <a:pPr>
              <a:defRPr/>
            </a:pPr>
            <a:r>
              <a:rPr lang="en-US" altLang="en-US" smtClean="0"/>
              <a:t>CG III (NPGR010) - J. Křivánek 2015</a:t>
            </a:r>
            <a:endParaRPr lang="en-US" alt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cs-CZ" i="1" dirty="0" smtClean="0"/>
              <a:t>k</a:t>
            </a:r>
            <a:r>
              <a:rPr lang="cs-CZ" dirty="0" smtClean="0"/>
              <a:t>-D </a:t>
            </a:r>
            <a:r>
              <a:rPr lang="en-US" dirty="0" smtClean="0"/>
              <a:t>tree </a:t>
            </a:r>
            <a:r>
              <a:rPr lang="cs-CZ" dirty="0" smtClean="0"/>
              <a:t>– </a:t>
            </a:r>
            <a:r>
              <a:rPr lang="en-US" dirty="0" smtClean="0"/>
              <a:t>Construction</a:t>
            </a:r>
            <a:r>
              <a:rPr lang="cs-CZ" dirty="0" smtClean="0"/>
              <a:t/>
            </a:r>
            <a:br>
              <a:rPr lang="cs-CZ" dirty="0" smtClean="0"/>
            </a:br>
            <a:endParaRPr lang="en-US" dirty="0" smtClean="0"/>
          </a:p>
        </p:txBody>
      </p:sp>
      <p:sp>
        <p:nvSpPr>
          <p:cNvPr id="35843" name="Content Placeholder 2"/>
          <p:cNvSpPr>
            <a:spLocks noGrp="1"/>
          </p:cNvSpPr>
          <p:nvPr>
            <p:ph idx="1"/>
          </p:nvPr>
        </p:nvSpPr>
        <p:spPr/>
        <p:txBody>
          <a:bodyPr/>
          <a:lstStyle/>
          <a:p>
            <a:r>
              <a:rPr lang="en-US" dirty="0" smtClean="0"/>
              <a:t>Recursive space subdivision along the axis with maximum span</a:t>
            </a:r>
            <a:endParaRPr lang="cs-CZ" dirty="0" smtClean="0"/>
          </a:p>
          <a:p>
            <a:endParaRPr lang="cs-CZ" dirty="0" smtClean="0"/>
          </a:p>
          <a:p>
            <a:r>
              <a:rPr lang="en-US" dirty="0" smtClean="0"/>
              <a:t>Subdivision</a:t>
            </a:r>
            <a:endParaRPr lang="cs-CZ" dirty="0" smtClean="0"/>
          </a:p>
          <a:p>
            <a:pPr lvl="1"/>
            <a:r>
              <a:rPr lang="en-US" dirty="0" smtClean="0"/>
              <a:t>Splitting plane can be in the </a:t>
            </a:r>
            <a:r>
              <a:rPr lang="en-US" b="1" dirty="0" smtClean="0"/>
              <a:t>spatial center</a:t>
            </a:r>
            <a:r>
              <a:rPr lang="en-US" dirty="0" smtClean="0"/>
              <a:t> (faster, ok) or through the </a:t>
            </a:r>
            <a:r>
              <a:rPr lang="en-US" b="1" dirty="0" smtClean="0"/>
              <a:t>median of photons</a:t>
            </a:r>
            <a:endParaRPr lang="cs-CZ" b="1" dirty="0" smtClean="0"/>
          </a:p>
          <a:p>
            <a:endParaRPr lang="cs-CZ" dirty="0" smtClean="0"/>
          </a:p>
          <a:p>
            <a:r>
              <a:rPr lang="en-US" dirty="0" smtClean="0"/>
              <a:t>When using the median split rule, the resulting tree is perfectly balanced and can be stored in a linear array</a:t>
            </a:r>
          </a:p>
          <a:p>
            <a:pPr lvl="1"/>
            <a:r>
              <a:rPr lang="en-US" dirty="0" smtClean="0"/>
              <a:t>Descendants of the photon at index </a:t>
            </a:r>
            <a:r>
              <a:rPr lang="en-US" i="1" dirty="0" err="1" smtClean="0"/>
              <a:t>i</a:t>
            </a:r>
            <a:r>
              <a:rPr lang="en-US" dirty="0" smtClean="0"/>
              <a:t> are at indexes </a:t>
            </a:r>
            <a:r>
              <a:rPr lang="cs-CZ" dirty="0" smtClean="0"/>
              <a:t>2</a:t>
            </a:r>
            <a:r>
              <a:rPr lang="cs-CZ" i="1" dirty="0" smtClean="0"/>
              <a:t>i</a:t>
            </a:r>
            <a:r>
              <a:rPr lang="cs-CZ" dirty="0" smtClean="0"/>
              <a:t> a 2</a:t>
            </a:r>
            <a:r>
              <a:rPr lang="cs-CZ" i="1" dirty="0" smtClean="0"/>
              <a:t>i</a:t>
            </a:r>
            <a:r>
              <a:rPr lang="cs-CZ" dirty="0" smtClean="0"/>
              <a:t>+1</a:t>
            </a:r>
          </a:p>
          <a:p>
            <a:pPr lvl="1"/>
            <a:endParaRPr lang="cs-CZ" dirty="0" smtClean="0"/>
          </a:p>
        </p:txBody>
      </p:sp>
      <p:sp>
        <p:nvSpPr>
          <p:cNvPr id="5" name="Zástupný symbol pro zápatí 4"/>
          <p:cNvSpPr>
            <a:spLocks noGrp="1"/>
          </p:cNvSpPr>
          <p:nvPr>
            <p:ph type="ftr" sz="quarter" idx="11"/>
          </p:nvPr>
        </p:nvSpPr>
        <p:spPr/>
        <p:txBody>
          <a:bodyPr/>
          <a:lstStyle/>
          <a:p>
            <a:pPr>
              <a:defRPr/>
            </a:pPr>
            <a:r>
              <a:rPr lang="en-US" altLang="en-US" smtClean="0"/>
              <a:t>CG III (NPGR010) - J. Křivánek 2015</a:t>
            </a:r>
            <a:endParaRPr lang="en-US" alt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cs-CZ" i="1" dirty="0" smtClean="0"/>
              <a:t>k</a:t>
            </a:r>
            <a:r>
              <a:rPr lang="cs-CZ" dirty="0" smtClean="0"/>
              <a:t>-D </a:t>
            </a:r>
            <a:r>
              <a:rPr lang="en-US" dirty="0" smtClean="0"/>
              <a:t>tree </a:t>
            </a:r>
            <a:r>
              <a:rPr lang="cs-CZ" dirty="0" smtClean="0"/>
              <a:t>– </a:t>
            </a:r>
            <a:r>
              <a:rPr lang="en-US" dirty="0" smtClean="0"/>
              <a:t>Nearest neighbor search</a:t>
            </a:r>
            <a:r>
              <a:rPr lang="cs-CZ" dirty="0" smtClean="0"/>
              <a:t/>
            </a:r>
            <a:br>
              <a:rPr lang="cs-CZ" dirty="0" smtClean="0"/>
            </a:br>
            <a:endParaRPr lang="en-US" dirty="0" smtClean="0"/>
          </a:p>
        </p:txBody>
      </p:sp>
      <p:sp>
        <p:nvSpPr>
          <p:cNvPr id="3" name="Content Placeholder 2"/>
          <p:cNvSpPr>
            <a:spLocks noGrp="1"/>
          </p:cNvSpPr>
          <p:nvPr>
            <p:ph idx="1"/>
          </p:nvPr>
        </p:nvSpPr>
        <p:spPr/>
        <p:txBody>
          <a:bodyPr/>
          <a:lstStyle/>
          <a:p>
            <a:pPr>
              <a:defRPr/>
            </a:pPr>
            <a:endParaRPr lang="cs-CZ" dirty="0" smtClean="0"/>
          </a:p>
          <a:p>
            <a:pPr>
              <a:defRPr/>
            </a:pPr>
            <a:r>
              <a:rPr lang="en-US" dirty="0" smtClean="0"/>
              <a:t>Pruning of the search</a:t>
            </a:r>
            <a:endParaRPr lang="cs-CZ" dirty="0" smtClean="0"/>
          </a:p>
          <a:p>
            <a:pPr lvl="1">
              <a:defRPr/>
            </a:pPr>
            <a:endParaRPr lang="cs-CZ" dirty="0" smtClean="0">
              <a:ea typeface="+mn-ea"/>
              <a:cs typeface="+mn-cs"/>
            </a:endParaRPr>
          </a:p>
          <a:p>
            <a:pPr lvl="1">
              <a:defRPr/>
            </a:pPr>
            <a:r>
              <a:rPr lang="en-US" dirty="0" smtClean="0">
                <a:ea typeface="+mn-ea"/>
                <a:cs typeface="+mn-cs"/>
              </a:rPr>
              <a:t>Either: According to the distance to the already located </a:t>
            </a:r>
            <a:r>
              <a:rPr lang="cs-CZ" i="1" dirty="0" smtClean="0">
                <a:ea typeface="+mn-ea"/>
                <a:cs typeface="+mn-cs"/>
              </a:rPr>
              <a:t>k</a:t>
            </a:r>
            <a:r>
              <a:rPr lang="cs-CZ" dirty="0" smtClean="0">
                <a:ea typeface="+mn-ea"/>
                <a:cs typeface="+mn-cs"/>
              </a:rPr>
              <a:t>-</a:t>
            </a:r>
            <a:r>
              <a:rPr lang="en-US" dirty="0" err="1" smtClean="0">
                <a:ea typeface="+mn-ea"/>
                <a:cs typeface="+mn-cs"/>
              </a:rPr>
              <a:t>th</a:t>
            </a:r>
            <a:r>
              <a:rPr lang="cs-CZ" dirty="0" smtClean="0">
                <a:ea typeface="+mn-ea"/>
                <a:cs typeface="+mn-cs"/>
              </a:rPr>
              <a:t> </a:t>
            </a:r>
            <a:r>
              <a:rPr lang="en-US" dirty="0" smtClean="0">
                <a:ea typeface="+mn-ea"/>
                <a:cs typeface="+mn-cs"/>
              </a:rPr>
              <a:t>nearest photon</a:t>
            </a:r>
            <a:r>
              <a:rPr lang="cs-CZ" dirty="0" smtClean="0">
                <a:ea typeface="+mn-ea"/>
                <a:cs typeface="+mn-cs"/>
              </a:rPr>
              <a:t> (</a:t>
            </a:r>
            <a:r>
              <a:rPr lang="en-US" dirty="0" smtClean="0">
                <a:ea typeface="+mn-ea"/>
                <a:cs typeface="+mn-cs"/>
              </a:rPr>
              <a:t>when searching </a:t>
            </a:r>
            <a:r>
              <a:rPr lang="cs-CZ" i="1" dirty="0" smtClean="0">
                <a:ea typeface="+mn-ea"/>
                <a:cs typeface="+mn-cs"/>
              </a:rPr>
              <a:t>k</a:t>
            </a:r>
            <a:r>
              <a:rPr lang="cs-CZ" dirty="0" smtClean="0">
                <a:ea typeface="+mn-ea"/>
                <a:cs typeface="+mn-cs"/>
              </a:rPr>
              <a:t> </a:t>
            </a:r>
            <a:r>
              <a:rPr lang="en-US" dirty="0" smtClean="0">
                <a:ea typeface="+mn-ea"/>
                <a:cs typeface="+mn-cs"/>
              </a:rPr>
              <a:t>nearest</a:t>
            </a:r>
            <a:r>
              <a:rPr lang="cs-CZ" dirty="0" smtClean="0">
                <a:ea typeface="+mn-ea"/>
                <a:cs typeface="+mn-cs"/>
              </a:rPr>
              <a:t>)</a:t>
            </a:r>
          </a:p>
          <a:p>
            <a:pPr lvl="2">
              <a:defRPr/>
            </a:pPr>
            <a:r>
              <a:rPr lang="en-US" dirty="0" smtClean="0"/>
              <a:t>Photons located so far are maintained in a max-heap</a:t>
            </a:r>
            <a:endParaRPr lang="cs-CZ" dirty="0" smtClean="0">
              <a:ea typeface="+mn-ea"/>
              <a:cs typeface="+mn-cs"/>
            </a:endParaRPr>
          </a:p>
          <a:p>
            <a:pPr lvl="1">
              <a:defRPr/>
            </a:pPr>
            <a:endParaRPr lang="cs-CZ" dirty="0" smtClean="0">
              <a:ea typeface="+mn-ea"/>
              <a:cs typeface="+mn-cs"/>
            </a:endParaRPr>
          </a:p>
          <a:p>
            <a:pPr lvl="1">
              <a:defRPr/>
            </a:pPr>
            <a:r>
              <a:rPr lang="en-US" dirty="0" smtClean="0">
                <a:ea typeface="+mn-ea"/>
                <a:cs typeface="+mn-cs"/>
              </a:rPr>
              <a:t>Or: According to the search radius </a:t>
            </a:r>
            <a:r>
              <a:rPr lang="cs-CZ" i="1" dirty="0" smtClean="0">
                <a:ea typeface="+mn-ea"/>
                <a:cs typeface="+mn-cs"/>
              </a:rPr>
              <a:t>r</a:t>
            </a:r>
            <a:r>
              <a:rPr lang="cs-CZ" dirty="0" smtClean="0">
                <a:ea typeface="+mn-ea"/>
                <a:cs typeface="+mn-cs"/>
              </a:rPr>
              <a:t> (</a:t>
            </a:r>
            <a:r>
              <a:rPr lang="en-US" dirty="0" smtClean="0">
                <a:ea typeface="+mn-ea"/>
                <a:cs typeface="+mn-cs"/>
              </a:rPr>
              <a:t>when locating particles </a:t>
            </a:r>
            <a:r>
              <a:rPr lang="en-US" dirty="0" err="1" smtClean="0">
                <a:ea typeface="+mn-ea"/>
                <a:cs typeface="+mn-cs"/>
              </a:rPr>
              <a:t>witin</a:t>
            </a:r>
            <a:r>
              <a:rPr lang="en-US" dirty="0" smtClean="0">
                <a:ea typeface="+mn-ea"/>
                <a:cs typeface="+mn-cs"/>
              </a:rPr>
              <a:t> a fixed radius</a:t>
            </a:r>
            <a:r>
              <a:rPr lang="cs-CZ" dirty="0" smtClean="0">
                <a:ea typeface="+mn-ea"/>
                <a:cs typeface="+mn-cs"/>
              </a:rPr>
              <a:t> – „range query“)</a:t>
            </a:r>
          </a:p>
          <a:p>
            <a:pPr lvl="1">
              <a:defRPr/>
            </a:pPr>
            <a:endParaRPr lang="cs-CZ" dirty="0" smtClean="0">
              <a:ea typeface="+mn-ea"/>
              <a:cs typeface="+mn-cs"/>
            </a:endParaRPr>
          </a:p>
        </p:txBody>
      </p:sp>
      <p:sp>
        <p:nvSpPr>
          <p:cNvPr id="5" name="Zástupný symbol pro zápatí 4"/>
          <p:cNvSpPr>
            <a:spLocks noGrp="1"/>
          </p:cNvSpPr>
          <p:nvPr>
            <p:ph type="ftr" sz="quarter" idx="11"/>
          </p:nvPr>
        </p:nvSpPr>
        <p:spPr/>
        <p:txBody>
          <a:bodyPr/>
          <a:lstStyle/>
          <a:p>
            <a:pPr>
              <a:defRPr/>
            </a:pPr>
            <a:r>
              <a:rPr lang="en-US" altLang="en-US" smtClean="0"/>
              <a:t>CG III (NPGR010) - J. Křivánek 2015</a:t>
            </a:r>
            <a:endParaRPr lang="en-US" alt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dirty="0" smtClean="0"/>
              <a:t>Phase </a:t>
            </a:r>
            <a:r>
              <a:rPr lang="cs-CZ" dirty="0" smtClean="0"/>
              <a:t>2: </a:t>
            </a:r>
            <a:r>
              <a:rPr lang="en-US" dirty="0" smtClean="0"/>
              <a:t>Rendering with photon maps</a:t>
            </a:r>
          </a:p>
        </p:txBody>
      </p:sp>
      <p:sp>
        <p:nvSpPr>
          <p:cNvPr id="37891" name="Rectangle 3"/>
          <p:cNvSpPr>
            <a:spLocks noGrp="1" noChangeArrowheads="1"/>
          </p:cNvSpPr>
          <p:nvPr>
            <p:ph type="body" idx="1"/>
          </p:nvPr>
        </p:nvSpPr>
        <p:spPr/>
        <p:txBody>
          <a:bodyPr/>
          <a:lstStyle/>
          <a:p>
            <a:pPr eaLnBrk="1" hangingPunct="1"/>
            <a:r>
              <a:rPr lang="en-US" b="1" dirty="0" smtClean="0"/>
              <a:t>Distributed ray tracing</a:t>
            </a:r>
            <a:r>
              <a:rPr lang="en-US" dirty="0"/>
              <a:t> </a:t>
            </a:r>
            <a:r>
              <a:rPr lang="en-US" dirty="0" smtClean="0"/>
              <a:t>from the camera</a:t>
            </a:r>
          </a:p>
          <a:p>
            <a:pPr lvl="1" eaLnBrk="1" hangingPunct="1"/>
            <a:r>
              <a:rPr lang="en-US" sz="2400" dirty="0" smtClean="0"/>
              <a:t>Recursion replaced by a photon map lookup</a:t>
            </a:r>
            <a:endParaRPr lang="cs-CZ" sz="2000" dirty="0" smtClean="0"/>
          </a:p>
          <a:p>
            <a:pPr lvl="1" eaLnBrk="1" hangingPunct="1"/>
            <a:r>
              <a:rPr lang="en-US" sz="2400" dirty="0" smtClean="0"/>
              <a:t>For highly specular surfaces we still use recursion as in classic path tracing</a:t>
            </a:r>
            <a:endParaRPr lang="cs-CZ" sz="2400" dirty="0" smtClean="0"/>
          </a:p>
          <a:p>
            <a:pPr lvl="1" eaLnBrk="1" hangingPunct="1"/>
            <a:endParaRPr lang="en-US" sz="2400" dirty="0" smtClean="0"/>
          </a:p>
        </p:txBody>
      </p:sp>
      <p:sp>
        <p:nvSpPr>
          <p:cNvPr id="5" name="Zástupný symbol pro zápatí 4"/>
          <p:cNvSpPr>
            <a:spLocks noGrp="1"/>
          </p:cNvSpPr>
          <p:nvPr>
            <p:ph type="ftr" sz="quarter" idx="11"/>
          </p:nvPr>
        </p:nvSpPr>
        <p:spPr/>
        <p:txBody>
          <a:bodyPr/>
          <a:lstStyle/>
          <a:p>
            <a:pPr>
              <a:defRPr/>
            </a:pPr>
            <a:r>
              <a:rPr lang="en-US" altLang="en-US" smtClean="0"/>
              <a:t>CG III (NPGR010) - J. Křivánek 2015</a:t>
            </a:r>
            <a:endParaRPr lang="en-US" altLang="en-US"/>
          </a:p>
        </p:txBody>
      </p:sp>
      <p:pic>
        <p:nvPicPr>
          <p:cNvPr id="6" name="Picture 4"/>
          <p:cNvPicPr>
            <a:picLocks noChangeAspect="1" noChangeArrowheads="1"/>
          </p:cNvPicPr>
          <p:nvPr/>
        </p:nvPicPr>
        <p:blipFill>
          <a:blip r:embed="rId2" cstate="print"/>
          <a:srcRect r="5165" b="7999"/>
          <a:stretch>
            <a:fillRect/>
          </a:stretch>
        </p:blipFill>
        <p:spPr bwMode="auto">
          <a:xfrm>
            <a:off x="3276600" y="3453085"/>
            <a:ext cx="5688013" cy="3216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 name="Rectangle 2"/>
          <p:cNvSpPr>
            <a:spLocks noGrp="1" noChangeArrowheads="1"/>
          </p:cNvSpPr>
          <p:nvPr>
            <p:ph type="title"/>
          </p:nvPr>
        </p:nvSpPr>
        <p:spPr/>
        <p:txBody>
          <a:bodyPr/>
          <a:lstStyle/>
          <a:p>
            <a:pPr eaLnBrk="1" hangingPunct="1"/>
            <a:r>
              <a:rPr lang="en-US" dirty="0" smtClean="0"/>
              <a:t>Reflected radiance calculation</a:t>
            </a:r>
          </a:p>
        </p:txBody>
      </p:sp>
      <p:sp>
        <p:nvSpPr>
          <p:cNvPr id="5131" name="Rectangle 3"/>
          <p:cNvSpPr>
            <a:spLocks noGrp="1" noChangeArrowheads="1"/>
          </p:cNvSpPr>
          <p:nvPr>
            <p:ph type="body" idx="1"/>
          </p:nvPr>
        </p:nvSpPr>
        <p:spPr>
          <a:xfrm>
            <a:off x="457200" y="1600200"/>
            <a:ext cx="8362950" cy="4530725"/>
          </a:xfrm>
        </p:spPr>
        <p:txBody>
          <a:bodyPr/>
          <a:lstStyle/>
          <a:p>
            <a:pPr eaLnBrk="1" hangingPunct="1"/>
            <a:r>
              <a:rPr lang="en-US" dirty="0" smtClean="0"/>
              <a:t>Reflected radiance: this is what we want to calculate</a:t>
            </a:r>
            <a:endParaRPr lang="cs-CZ" dirty="0" smtClean="0"/>
          </a:p>
          <a:p>
            <a:pPr eaLnBrk="1" hangingPunct="1"/>
            <a:endParaRPr lang="cs-CZ" dirty="0" smtClean="0"/>
          </a:p>
          <a:p>
            <a:pPr eaLnBrk="1" hangingPunct="1"/>
            <a:endParaRPr lang="cs-CZ" dirty="0" smtClean="0"/>
          </a:p>
          <a:p>
            <a:pPr eaLnBrk="1" hangingPunct="1"/>
            <a:r>
              <a:rPr lang="en-US" dirty="0" smtClean="0">
                <a:solidFill>
                  <a:srgbClr val="0070C0"/>
                </a:solidFill>
              </a:rPr>
              <a:t>Split the incoming radiance</a:t>
            </a:r>
            <a:endParaRPr lang="cs-CZ" dirty="0" smtClean="0">
              <a:solidFill>
                <a:srgbClr val="0070C0"/>
              </a:solidFill>
            </a:endParaRPr>
          </a:p>
          <a:p>
            <a:pPr eaLnBrk="1" hangingPunct="1"/>
            <a:endParaRPr lang="cs-CZ" dirty="0" smtClean="0">
              <a:solidFill>
                <a:srgbClr val="C00000"/>
              </a:solidFill>
            </a:endParaRPr>
          </a:p>
          <a:p>
            <a:pPr eaLnBrk="1" hangingPunct="1"/>
            <a:endParaRPr lang="cs-CZ" dirty="0" smtClean="0">
              <a:solidFill>
                <a:srgbClr val="C00000"/>
              </a:solidFill>
            </a:endParaRPr>
          </a:p>
          <a:p>
            <a:pPr eaLnBrk="1" hangingPunct="1"/>
            <a:r>
              <a:rPr lang="en-US" dirty="0" smtClean="0">
                <a:solidFill>
                  <a:srgbClr val="C00000"/>
                </a:solidFill>
              </a:rPr>
              <a:t>Split the BRDF</a:t>
            </a:r>
            <a:endParaRPr lang="cs-CZ" dirty="0" smtClean="0">
              <a:solidFill>
                <a:srgbClr val="C00000"/>
              </a:solidFill>
            </a:endParaRPr>
          </a:p>
        </p:txBody>
      </p:sp>
      <p:graphicFrame>
        <p:nvGraphicFramePr>
          <p:cNvPr id="5122" name="Object 2"/>
          <p:cNvGraphicFramePr>
            <a:graphicFrameLocks noChangeAspect="1"/>
          </p:cNvGraphicFramePr>
          <p:nvPr/>
        </p:nvGraphicFramePr>
        <p:xfrm>
          <a:off x="1673225" y="2133600"/>
          <a:ext cx="5578475" cy="725488"/>
        </p:xfrm>
        <a:graphic>
          <a:graphicData uri="http://schemas.openxmlformats.org/presentationml/2006/ole">
            <mc:AlternateContent xmlns:mc="http://schemas.openxmlformats.org/markup-compatibility/2006">
              <mc:Choice xmlns:v="urn:schemas-microsoft-com:vml" Requires="v">
                <p:oleObj spid="_x0000_s641178" name="Equation" r:id="rId3" imgW="2832100" imgH="368300" progId="Equation.3">
                  <p:embed/>
                </p:oleObj>
              </mc:Choice>
              <mc:Fallback>
                <p:oleObj name="Equation" r:id="rId3" imgW="2832100" imgH="368300" progId="Equation.3">
                  <p:embed/>
                  <p:pic>
                    <p:nvPicPr>
                      <p:cNvPr id="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3225" y="2133600"/>
                        <a:ext cx="5578475" cy="725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3" name="Object 3"/>
          <p:cNvGraphicFramePr>
            <a:graphicFrameLocks noChangeAspect="1"/>
          </p:cNvGraphicFramePr>
          <p:nvPr/>
        </p:nvGraphicFramePr>
        <p:xfrm>
          <a:off x="1258888" y="4797425"/>
          <a:ext cx="1801812" cy="474663"/>
        </p:xfrm>
        <a:graphic>
          <a:graphicData uri="http://schemas.openxmlformats.org/presentationml/2006/ole">
            <mc:AlternateContent xmlns:mc="http://schemas.openxmlformats.org/markup-compatibility/2006">
              <mc:Choice xmlns:v="urn:schemas-microsoft-com:vml" Requires="v">
                <p:oleObj spid="_x0000_s641179" name="Equation" r:id="rId5" imgW="914400" imgH="241300" progId="Equation.3">
                  <p:embed/>
                </p:oleObj>
              </mc:Choice>
              <mc:Fallback>
                <p:oleObj name="Equation" r:id="rId5" imgW="914400" imgH="241300" progId="Equation.3">
                  <p:embed/>
                  <p:pic>
                    <p:nvPicPr>
                      <p:cNvPr id="0"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8888" y="4797425"/>
                        <a:ext cx="1801812" cy="474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7" name="Straight Connector 6"/>
          <p:cNvCxnSpPr/>
          <p:nvPr/>
        </p:nvCxnSpPr>
        <p:spPr>
          <a:xfrm>
            <a:off x="4343400" y="2636838"/>
            <a:ext cx="15843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aphicFrame>
        <p:nvGraphicFramePr>
          <p:cNvPr id="5124" name="Object 4"/>
          <p:cNvGraphicFramePr>
            <a:graphicFrameLocks noChangeAspect="1"/>
          </p:cNvGraphicFramePr>
          <p:nvPr/>
        </p:nvGraphicFramePr>
        <p:xfrm>
          <a:off x="1236663" y="3548063"/>
          <a:ext cx="2327275" cy="476250"/>
        </p:xfrm>
        <a:graphic>
          <a:graphicData uri="http://schemas.openxmlformats.org/presentationml/2006/ole">
            <mc:AlternateContent xmlns:mc="http://schemas.openxmlformats.org/markup-compatibility/2006">
              <mc:Choice xmlns:v="urn:schemas-microsoft-com:vml" Requires="v">
                <p:oleObj spid="_x0000_s641180" name="Equation" r:id="rId7" imgW="1180588" imgH="241195" progId="Equation.3">
                  <p:embed/>
                </p:oleObj>
              </mc:Choice>
              <mc:Fallback>
                <p:oleObj name="Equation" r:id="rId7" imgW="1180588" imgH="241195" progId="Equation.3">
                  <p:embed/>
                  <p:pic>
                    <p:nvPicPr>
                      <p:cNvPr id="0"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36663" y="3548063"/>
                        <a:ext cx="2327275" cy="476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9" name="Straight Connector 8"/>
          <p:cNvCxnSpPr/>
          <p:nvPr/>
        </p:nvCxnSpPr>
        <p:spPr>
          <a:xfrm>
            <a:off x="3348038" y="2636838"/>
            <a:ext cx="863600"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5508625" y="3196283"/>
            <a:ext cx="1584325" cy="1008062"/>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dirty="0" smtClean="0">
                <a:solidFill>
                  <a:srgbClr val="0070C0"/>
                </a:solidFill>
              </a:rPr>
              <a:t>direct illumination</a:t>
            </a:r>
            <a:endParaRPr lang="en-US" dirty="0">
              <a:solidFill>
                <a:srgbClr val="0070C0"/>
              </a:solidFill>
            </a:endParaRPr>
          </a:p>
        </p:txBody>
      </p:sp>
      <p:sp>
        <p:nvSpPr>
          <p:cNvPr id="13" name="Rectangle 12"/>
          <p:cNvSpPr/>
          <p:nvPr/>
        </p:nvSpPr>
        <p:spPr>
          <a:xfrm>
            <a:off x="5508625" y="4275783"/>
            <a:ext cx="1584325" cy="1008062"/>
          </a:xfrm>
          <a:prstGeom prst="rect">
            <a:avLst/>
          </a:prstGeom>
        </p:spPr>
        <p:style>
          <a:lnRef idx="1">
            <a:schemeClr val="accent4"/>
          </a:lnRef>
          <a:fillRef idx="3">
            <a:schemeClr val="accent4"/>
          </a:fillRef>
          <a:effectRef idx="2">
            <a:schemeClr val="accent4"/>
          </a:effectRef>
          <a:fontRef idx="minor">
            <a:schemeClr val="lt1"/>
          </a:fontRef>
        </p:style>
        <p:txBody>
          <a:bodyPr anchor="ctr"/>
          <a:lstStyle/>
          <a:p>
            <a:pPr algn="ctr">
              <a:defRPr/>
            </a:pPr>
            <a:r>
              <a:rPr lang="en-US" dirty="0" smtClean="0"/>
              <a:t>caustics</a:t>
            </a:r>
            <a:endParaRPr lang="cs-CZ" dirty="0"/>
          </a:p>
          <a:p>
            <a:pPr algn="ctr">
              <a:defRPr/>
            </a:pPr>
            <a:r>
              <a:rPr lang="cs-CZ" b="1" dirty="0"/>
              <a:t>(PM)</a:t>
            </a:r>
            <a:endParaRPr lang="en-US" b="1" dirty="0"/>
          </a:p>
        </p:txBody>
      </p:sp>
      <p:sp>
        <p:nvSpPr>
          <p:cNvPr id="14" name="Rectangle 13"/>
          <p:cNvSpPr/>
          <p:nvPr/>
        </p:nvSpPr>
        <p:spPr>
          <a:xfrm>
            <a:off x="5508625" y="5355283"/>
            <a:ext cx="1584325" cy="1008062"/>
          </a:xfrm>
          <a:prstGeom prst="rect">
            <a:avLst/>
          </a:prstGeom>
        </p:spPr>
        <p:style>
          <a:lnRef idx="1">
            <a:schemeClr val="accent4"/>
          </a:lnRef>
          <a:fillRef idx="3">
            <a:schemeClr val="accent4"/>
          </a:fillRef>
          <a:effectRef idx="2">
            <a:schemeClr val="accent4"/>
          </a:effectRef>
          <a:fontRef idx="minor">
            <a:schemeClr val="lt1"/>
          </a:fontRef>
        </p:style>
        <p:txBody>
          <a:bodyPr anchor="ctr"/>
          <a:lstStyle/>
          <a:p>
            <a:pPr algn="ctr">
              <a:defRPr/>
            </a:pPr>
            <a:r>
              <a:rPr lang="en-US" dirty="0" smtClean="0"/>
              <a:t>diffuse indirect</a:t>
            </a:r>
            <a:endParaRPr lang="cs-CZ" dirty="0"/>
          </a:p>
          <a:p>
            <a:pPr algn="ctr">
              <a:defRPr/>
            </a:pPr>
            <a:r>
              <a:rPr lang="cs-CZ" b="1" dirty="0"/>
              <a:t>(</a:t>
            </a:r>
            <a:r>
              <a:rPr lang="en-US" b="1" dirty="0"/>
              <a:t>FG +</a:t>
            </a:r>
            <a:r>
              <a:rPr lang="cs-CZ" b="1" dirty="0"/>
              <a:t>PM)</a:t>
            </a:r>
            <a:endParaRPr lang="en-US" b="1" dirty="0"/>
          </a:p>
        </p:txBody>
      </p:sp>
      <p:cxnSp>
        <p:nvCxnSpPr>
          <p:cNvPr id="17" name="Straight Connector 16"/>
          <p:cNvCxnSpPr/>
          <p:nvPr/>
        </p:nvCxnSpPr>
        <p:spPr>
          <a:xfrm>
            <a:off x="5003800" y="4229745"/>
            <a:ext cx="38163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003800" y="5317183"/>
            <a:ext cx="38163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003800" y="3123258"/>
            <a:ext cx="38163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003800" y="6410970"/>
            <a:ext cx="38163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7007225" y="4575820"/>
            <a:ext cx="36258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5305425" y="4575820"/>
            <a:ext cx="36258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a:off x="3644900" y="4575820"/>
            <a:ext cx="362585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5125" name="Object 5"/>
          <p:cNvGraphicFramePr>
            <a:graphicFrameLocks noChangeAspect="1"/>
          </p:cNvGraphicFramePr>
          <p:nvPr/>
        </p:nvGraphicFramePr>
        <p:xfrm>
          <a:off x="6061075" y="2708920"/>
          <a:ext cx="527050" cy="474663"/>
        </p:xfrm>
        <a:graphic>
          <a:graphicData uri="http://schemas.openxmlformats.org/presentationml/2006/ole">
            <mc:AlternateContent xmlns:mc="http://schemas.openxmlformats.org/markup-compatibility/2006">
              <mc:Choice xmlns:v="urn:schemas-microsoft-com:vml" Requires="v">
                <p:oleObj spid="_x0000_s641181" name="Equation" r:id="rId9" imgW="266469" imgH="241091" progId="Equation.3">
                  <p:embed/>
                </p:oleObj>
              </mc:Choice>
              <mc:Fallback>
                <p:oleObj name="Equation" r:id="rId9" imgW="266469" imgH="241091" progId="Equation.3">
                  <p:embed/>
                  <p:pic>
                    <p:nvPicPr>
                      <p:cNvPr id="0"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61075" y="2708920"/>
                        <a:ext cx="527050" cy="474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6" name="Object 6"/>
          <p:cNvGraphicFramePr>
            <a:graphicFrameLocks noChangeAspect="1"/>
          </p:cNvGraphicFramePr>
          <p:nvPr/>
        </p:nvGraphicFramePr>
        <p:xfrm>
          <a:off x="7669213" y="2708920"/>
          <a:ext cx="501650" cy="474663"/>
        </p:xfrm>
        <a:graphic>
          <a:graphicData uri="http://schemas.openxmlformats.org/presentationml/2006/ole">
            <mc:AlternateContent xmlns:mc="http://schemas.openxmlformats.org/markup-compatibility/2006">
              <mc:Choice xmlns:v="urn:schemas-microsoft-com:vml" Requires="v">
                <p:oleObj spid="_x0000_s641182" name="Equation" r:id="rId11" imgW="253890" imgH="241195" progId="Equation.3">
                  <p:embed/>
                </p:oleObj>
              </mc:Choice>
              <mc:Fallback>
                <p:oleObj name="Equation" r:id="rId11" imgW="253890" imgH="241195" progId="Equation.3">
                  <p:embed/>
                  <p:pic>
                    <p:nvPicPr>
                      <p:cNvPr id="0"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69213" y="2708920"/>
                        <a:ext cx="501650" cy="474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7" name="Object 7"/>
          <p:cNvGraphicFramePr>
            <a:graphicFrameLocks noChangeAspect="1"/>
          </p:cNvGraphicFramePr>
          <p:nvPr/>
        </p:nvGraphicFramePr>
        <p:xfrm>
          <a:off x="5003800" y="3439170"/>
          <a:ext cx="474663" cy="476250"/>
        </p:xfrm>
        <a:graphic>
          <a:graphicData uri="http://schemas.openxmlformats.org/presentationml/2006/ole">
            <mc:AlternateContent xmlns:mc="http://schemas.openxmlformats.org/markup-compatibility/2006">
              <mc:Choice xmlns:v="urn:schemas-microsoft-com:vml" Requires="v">
                <p:oleObj spid="_x0000_s641183" name="Equation" r:id="rId13" imgW="241195" imgH="241195" progId="Equation.3">
                  <p:embed/>
                </p:oleObj>
              </mc:Choice>
              <mc:Fallback>
                <p:oleObj name="Equation" r:id="rId13" imgW="241195" imgH="241195" progId="Equation.3">
                  <p:embed/>
                  <p:pic>
                    <p:nvPicPr>
                      <p:cNvPr id="0" name="Picture 1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03800" y="3439170"/>
                        <a:ext cx="474663" cy="476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8" name="Object 8"/>
          <p:cNvGraphicFramePr>
            <a:graphicFrameLocks noChangeAspect="1"/>
          </p:cNvGraphicFramePr>
          <p:nvPr/>
        </p:nvGraphicFramePr>
        <p:xfrm>
          <a:off x="5003800" y="4520258"/>
          <a:ext cx="450850" cy="476250"/>
        </p:xfrm>
        <a:graphic>
          <a:graphicData uri="http://schemas.openxmlformats.org/presentationml/2006/ole">
            <mc:AlternateContent xmlns:mc="http://schemas.openxmlformats.org/markup-compatibility/2006">
              <mc:Choice xmlns:v="urn:schemas-microsoft-com:vml" Requires="v">
                <p:oleObj spid="_x0000_s641184" name="Equation" r:id="rId15" imgW="228600" imgH="241300" progId="Equation.3">
                  <p:embed/>
                </p:oleObj>
              </mc:Choice>
              <mc:Fallback>
                <p:oleObj name="Equation" r:id="rId15" imgW="228600" imgH="241300" progId="Equation.3">
                  <p:embed/>
                  <p:pic>
                    <p:nvPicPr>
                      <p:cNvPr id="0" name="Picture 1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003800" y="4520258"/>
                        <a:ext cx="450850" cy="476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9" name="Object 9"/>
          <p:cNvGraphicFramePr>
            <a:graphicFrameLocks noChangeAspect="1"/>
          </p:cNvGraphicFramePr>
          <p:nvPr/>
        </p:nvGraphicFramePr>
        <p:xfrm>
          <a:off x="5003800" y="5644208"/>
          <a:ext cx="425450" cy="476250"/>
        </p:xfrm>
        <a:graphic>
          <a:graphicData uri="http://schemas.openxmlformats.org/presentationml/2006/ole">
            <mc:AlternateContent xmlns:mc="http://schemas.openxmlformats.org/markup-compatibility/2006">
              <mc:Choice xmlns:v="urn:schemas-microsoft-com:vml" Requires="v">
                <p:oleObj spid="_x0000_s641185" name="Equation" r:id="rId17" imgW="215713" imgH="241091" progId="Equation.3">
                  <p:embed/>
                </p:oleObj>
              </mc:Choice>
              <mc:Fallback>
                <p:oleObj name="Equation" r:id="rId17" imgW="215713" imgH="241091" progId="Equation.3">
                  <p:embed/>
                  <p:pic>
                    <p:nvPicPr>
                      <p:cNvPr id="0" name="Picture 1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003800" y="5644208"/>
                        <a:ext cx="425450" cy="476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32" name="Straight Connector 31"/>
          <p:cNvCxnSpPr/>
          <p:nvPr/>
        </p:nvCxnSpPr>
        <p:spPr>
          <a:xfrm>
            <a:off x="5003800" y="2762895"/>
            <a:ext cx="38163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3190875" y="4575820"/>
            <a:ext cx="362585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7164388" y="3196283"/>
            <a:ext cx="1584325" cy="3167062"/>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dirty="0" smtClean="0">
                <a:solidFill>
                  <a:srgbClr val="0070C0"/>
                </a:solidFill>
              </a:rPr>
              <a:t>highly specular reflections / refractions</a:t>
            </a:r>
            <a:endParaRPr lang="cs-CZ" dirty="0">
              <a:solidFill>
                <a:srgbClr val="0070C0"/>
              </a:solidFill>
            </a:endParaRPr>
          </a:p>
        </p:txBody>
      </p:sp>
      <p:sp>
        <p:nvSpPr>
          <p:cNvPr id="27" name="TextBox 26"/>
          <p:cNvSpPr txBox="1"/>
          <p:nvPr/>
        </p:nvSpPr>
        <p:spPr>
          <a:xfrm>
            <a:off x="2627313" y="5733256"/>
            <a:ext cx="2361544" cy="646331"/>
          </a:xfrm>
          <a:prstGeom prst="rect">
            <a:avLst/>
          </a:prstGeom>
          <a:noFill/>
        </p:spPr>
        <p:txBody>
          <a:bodyPr wrap="none">
            <a:spAutoFit/>
          </a:bodyPr>
          <a:lstStyle/>
          <a:p>
            <a:pPr>
              <a:defRPr/>
            </a:pPr>
            <a:r>
              <a:rPr lang="en-US" dirty="0">
                <a:latin typeface="+mn-lt"/>
              </a:rPr>
              <a:t>PM … photon map</a:t>
            </a:r>
            <a:br>
              <a:rPr lang="en-US" dirty="0">
                <a:latin typeface="+mn-lt"/>
              </a:rPr>
            </a:br>
            <a:r>
              <a:rPr lang="en-US" dirty="0">
                <a:latin typeface="+mn-lt"/>
              </a:rPr>
              <a:t>FG … final </a:t>
            </a:r>
            <a:r>
              <a:rPr lang="en-US" dirty="0" smtClean="0">
                <a:latin typeface="+mn-lt"/>
              </a:rPr>
              <a:t>gathering</a:t>
            </a:r>
            <a:endParaRPr lang="en-US" dirty="0">
              <a:latin typeface="+mn-lt"/>
            </a:endParaRPr>
          </a:p>
        </p:txBody>
      </p:sp>
      <p:sp>
        <p:nvSpPr>
          <p:cNvPr id="29" name="Zástupný symbol pro zápatí 28"/>
          <p:cNvSpPr>
            <a:spLocks noGrp="1"/>
          </p:cNvSpPr>
          <p:nvPr>
            <p:ph type="ftr" sz="quarter" idx="11"/>
          </p:nvPr>
        </p:nvSpPr>
        <p:spPr/>
        <p:txBody>
          <a:bodyPr/>
          <a:lstStyle/>
          <a:p>
            <a:pPr>
              <a:defRPr/>
            </a:pPr>
            <a:r>
              <a:rPr lang="en-US" altLang="en-US" smtClean="0"/>
              <a:t>CG III (NPGR010) - J. Křivánek 2015</a:t>
            </a:r>
            <a:endParaRPr lang="en-US" alt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dirty="0" smtClean="0"/>
              <a:t>Reflected radiance calculation</a:t>
            </a:r>
          </a:p>
        </p:txBody>
      </p:sp>
      <p:sp>
        <p:nvSpPr>
          <p:cNvPr id="38915" name="Rectangle 3"/>
          <p:cNvSpPr>
            <a:spLocks noGrp="1" noChangeArrowheads="1"/>
          </p:cNvSpPr>
          <p:nvPr>
            <p:ph type="body" idx="1"/>
          </p:nvPr>
        </p:nvSpPr>
        <p:spPr>
          <a:xfrm>
            <a:off x="457200" y="1600200"/>
            <a:ext cx="8362950" cy="4530725"/>
          </a:xfrm>
        </p:spPr>
        <p:txBody>
          <a:bodyPr/>
          <a:lstStyle/>
          <a:p>
            <a:pPr eaLnBrk="1" hangingPunct="1"/>
            <a:r>
              <a:rPr lang="en-US" dirty="0" smtClean="0"/>
              <a:t>When not using photon maps</a:t>
            </a:r>
            <a:endParaRPr lang="cs-CZ" dirty="0" smtClean="0"/>
          </a:p>
          <a:p>
            <a:pPr eaLnBrk="1" hangingPunct="1"/>
            <a:endParaRPr lang="cs-CZ" dirty="0" smtClean="0"/>
          </a:p>
          <a:p>
            <a:pPr lvl="1" eaLnBrk="1" hangingPunct="1"/>
            <a:r>
              <a:rPr lang="en-US" dirty="0" smtClean="0"/>
              <a:t>Direct illumination</a:t>
            </a:r>
            <a:endParaRPr lang="cs-CZ" dirty="0" smtClean="0"/>
          </a:p>
          <a:p>
            <a:pPr lvl="2" eaLnBrk="1" hangingPunct="1"/>
            <a:r>
              <a:rPr lang="en-US" dirty="0" smtClean="0"/>
              <a:t>As usual</a:t>
            </a:r>
            <a:r>
              <a:rPr lang="cs-CZ" dirty="0" smtClean="0"/>
              <a:t>: </a:t>
            </a:r>
            <a:r>
              <a:rPr lang="en-US" dirty="0" smtClean="0"/>
              <a:t>light source area sampling + shadow rays</a:t>
            </a:r>
            <a:endParaRPr lang="cs-CZ" dirty="0" smtClean="0"/>
          </a:p>
          <a:p>
            <a:pPr lvl="1" eaLnBrk="1" hangingPunct="1"/>
            <a:endParaRPr lang="cs-CZ" dirty="0" smtClean="0"/>
          </a:p>
          <a:p>
            <a:pPr lvl="1" eaLnBrk="1" hangingPunct="1"/>
            <a:r>
              <a:rPr lang="en-US" dirty="0" smtClean="0"/>
              <a:t>Ideal mirror reflections / refractions</a:t>
            </a:r>
            <a:endParaRPr lang="cs-CZ" dirty="0" smtClean="0"/>
          </a:p>
          <a:p>
            <a:pPr lvl="2" eaLnBrk="1" hangingPunct="1"/>
            <a:r>
              <a:rPr lang="en-US" dirty="0" smtClean="0"/>
              <a:t>As usual</a:t>
            </a:r>
            <a:r>
              <a:rPr lang="cs-CZ" dirty="0" smtClean="0"/>
              <a:t>: </a:t>
            </a:r>
            <a:r>
              <a:rPr lang="en-US" dirty="0" smtClean="0"/>
              <a:t>deterministic secondary rays</a:t>
            </a:r>
            <a:endParaRPr lang="cs-CZ" dirty="0" smtClean="0"/>
          </a:p>
          <a:p>
            <a:pPr eaLnBrk="1" hangingPunct="1"/>
            <a:endParaRPr lang="cs-CZ" dirty="0" smtClean="0"/>
          </a:p>
          <a:p>
            <a:pPr eaLnBrk="1" hangingPunct="1"/>
            <a:r>
              <a:rPr lang="en-US" dirty="0" smtClean="0"/>
              <a:t>With photon maps</a:t>
            </a:r>
            <a:endParaRPr lang="cs-CZ" dirty="0" smtClean="0"/>
          </a:p>
          <a:p>
            <a:pPr lvl="1" eaLnBrk="1" hangingPunct="1"/>
            <a:r>
              <a:rPr lang="cs-CZ" dirty="0" smtClean="0"/>
              <a:t>...</a:t>
            </a:r>
          </a:p>
        </p:txBody>
      </p:sp>
      <p:sp>
        <p:nvSpPr>
          <p:cNvPr id="5" name="Zástupný symbol pro zápatí 4"/>
          <p:cNvSpPr>
            <a:spLocks noGrp="1"/>
          </p:cNvSpPr>
          <p:nvPr>
            <p:ph type="ftr" sz="quarter" idx="11"/>
          </p:nvPr>
        </p:nvSpPr>
        <p:spPr/>
        <p:txBody>
          <a:bodyPr/>
          <a:lstStyle/>
          <a:p>
            <a:pPr>
              <a:defRPr/>
            </a:pPr>
            <a:r>
              <a:rPr lang="en-US" altLang="en-US" smtClean="0"/>
              <a:t>CG III (NPGR010) - J. Křivánek 2015</a:t>
            </a:r>
            <a:endParaRPr lang="en-US" alt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Insufficient path sampling techniques</a:t>
            </a:r>
            <a:endParaRPr lang="cs-CZ" dirty="0"/>
          </a:p>
        </p:txBody>
      </p:sp>
      <p:sp>
        <p:nvSpPr>
          <p:cNvPr id="3" name="Content Placeholder 2"/>
          <p:cNvSpPr>
            <a:spLocks noGrp="1"/>
          </p:cNvSpPr>
          <p:nvPr>
            <p:ph idx="1"/>
          </p:nvPr>
        </p:nvSpPr>
        <p:spPr/>
        <p:txBody>
          <a:bodyPr/>
          <a:lstStyle/>
          <a:p>
            <a:r>
              <a:rPr lang="en-US" dirty="0" smtClean="0"/>
              <a:t>Some paths sampled with zero (or very small) probability</a:t>
            </a:r>
            <a:endParaRPr lang="cs-CZ" dirty="0" smtClean="0"/>
          </a:p>
        </p:txBody>
      </p:sp>
      <p:sp>
        <p:nvSpPr>
          <p:cNvPr id="12" name="Sun 41"/>
          <p:cNvSpPr/>
          <p:nvPr/>
        </p:nvSpPr>
        <p:spPr>
          <a:xfrm rot="1134788">
            <a:off x="6747076" y="2651748"/>
            <a:ext cx="642942" cy="642942"/>
          </a:xfrm>
          <a:prstGeom prst="sun">
            <a:avLst/>
          </a:prstGeom>
          <a:solidFill>
            <a:srgbClr val="FFCC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solidFill>
                <a:prstClr val="white"/>
              </a:solidFill>
              <a:effectLst>
                <a:reflection blurRad="6350" stA="60000" endA="900" endPos="58000" dir="5400000" sy="-100000" algn="bl" rotWithShape="0"/>
              </a:effectLst>
            </a:endParaRPr>
          </a:p>
        </p:txBody>
      </p:sp>
      <p:grpSp>
        <p:nvGrpSpPr>
          <p:cNvPr id="4" name="Group 64"/>
          <p:cNvGrpSpPr/>
          <p:nvPr/>
        </p:nvGrpSpPr>
        <p:grpSpPr>
          <a:xfrm>
            <a:off x="1575815" y="2967011"/>
            <a:ext cx="410270" cy="298378"/>
            <a:chOff x="3192789" y="1005143"/>
            <a:chExt cx="785815" cy="571503"/>
          </a:xfrm>
        </p:grpSpPr>
        <p:sp>
          <p:nvSpPr>
            <p:cNvPr id="17" name="Isosceles Triangle 65"/>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solidFill>
                  <a:prstClr val="black"/>
                </a:solidFill>
              </a:endParaRPr>
            </a:p>
          </p:txBody>
        </p:sp>
        <p:sp>
          <p:nvSpPr>
            <p:cNvPr id="18" name="Rectangle 66"/>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solidFill>
                  <a:prstClr val="black"/>
                </a:solidFill>
              </a:endParaRPr>
            </a:p>
          </p:txBody>
        </p:sp>
      </p:grpSp>
      <p:sp>
        <p:nvSpPr>
          <p:cNvPr id="640003" name="AutoShape 3"/>
          <p:cNvSpPr>
            <a:spLocks noChangeAspect="1" noChangeArrowheads="1" noTextEdit="1"/>
          </p:cNvSpPr>
          <p:nvPr/>
        </p:nvSpPr>
        <p:spPr bwMode="auto">
          <a:xfrm>
            <a:off x="2195736" y="2996952"/>
            <a:ext cx="3886200" cy="1730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cs-CZ">
              <a:solidFill>
                <a:prstClr val="black"/>
              </a:solidFill>
            </a:endParaRPr>
          </a:p>
        </p:txBody>
      </p:sp>
      <p:grpSp>
        <p:nvGrpSpPr>
          <p:cNvPr id="5" name="Skupina 61"/>
          <p:cNvGrpSpPr/>
          <p:nvPr/>
        </p:nvGrpSpPr>
        <p:grpSpPr>
          <a:xfrm>
            <a:off x="1907704" y="3212692"/>
            <a:ext cx="4934942" cy="2057040"/>
            <a:chOff x="2671986" y="3798441"/>
            <a:chExt cx="3206750" cy="1336675"/>
          </a:xfrm>
        </p:grpSpPr>
        <p:sp>
          <p:nvSpPr>
            <p:cNvPr id="640005" name="Freeform 5"/>
            <p:cNvSpPr>
              <a:spLocks/>
            </p:cNvSpPr>
            <p:nvPr/>
          </p:nvSpPr>
          <p:spPr bwMode="auto">
            <a:xfrm>
              <a:off x="3157761" y="4437112"/>
              <a:ext cx="2251075" cy="692150"/>
            </a:xfrm>
            <a:custGeom>
              <a:avLst/>
              <a:gdLst/>
              <a:ahLst/>
              <a:cxnLst>
                <a:cxn ang="0">
                  <a:pos x="172" y="20"/>
                </a:cxn>
                <a:cxn ang="0">
                  <a:pos x="150" y="42"/>
                </a:cxn>
                <a:cxn ang="0">
                  <a:pos x="106" y="52"/>
                </a:cxn>
                <a:cxn ang="0">
                  <a:pos x="72" y="52"/>
                </a:cxn>
                <a:cxn ang="0">
                  <a:pos x="26" y="38"/>
                </a:cxn>
                <a:cxn ang="0">
                  <a:pos x="2" y="10"/>
                </a:cxn>
                <a:cxn ang="0">
                  <a:pos x="1418" y="436"/>
                </a:cxn>
                <a:cxn ang="0">
                  <a:pos x="1416" y="12"/>
                </a:cxn>
                <a:cxn ang="0">
                  <a:pos x="1390" y="38"/>
                </a:cxn>
                <a:cxn ang="0">
                  <a:pos x="1342" y="52"/>
                </a:cxn>
                <a:cxn ang="0">
                  <a:pos x="1294" y="52"/>
                </a:cxn>
                <a:cxn ang="0">
                  <a:pos x="1268" y="42"/>
                </a:cxn>
                <a:cxn ang="0">
                  <a:pos x="1260" y="18"/>
                </a:cxn>
                <a:cxn ang="0">
                  <a:pos x="1256" y="28"/>
                </a:cxn>
                <a:cxn ang="0">
                  <a:pos x="1224" y="52"/>
                </a:cxn>
                <a:cxn ang="0">
                  <a:pos x="1170" y="64"/>
                </a:cxn>
                <a:cxn ang="0">
                  <a:pos x="1134" y="64"/>
                </a:cxn>
                <a:cxn ang="0">
                  <a:pos x="1088" y="54"/>
                </a:cxn>
                <a:cxn ang="0">
                  <a:pos x="1064" y="32"/>
                </a:cxn>
                <a:cxn ang="0">
                  <a:pos x="1060" y="32"/>
                </a:cxn>
                <a:cxn ang="0">
                  <a:pos x="1036" y="48"/>
                </a:cxn>
                <a:cxn ang="0">
                  <a:pos x="972" y="52"/>
                </a:cxn>
                <a:cxn ang="0">
                  <a:pos x="924" y="50"/>
                </a:cxn>
                <a:cxn ang="0">
                  <a:pos x="896" y="36"/>
                </a:cxn>
                <a:cxn ang="0">
                  <a:pos x="890" y="18"/>
                </a:cxn>
                <a:cxn ang="0">
                  <a:pos x="878" y="40"/>
                </a:cxn>
                <a:cxn ang="0">
                  <a:pos x="842" y="48"/>
                </a:cxn>
                <a:cxn ang="0">
                  <a:pos x="776" y="48"/>
                </a:cxn>
                <a:cxn ang="0">
                  <a:pos x="744" y="38"/>
                </a:cxn>
                <a:cxn ang="0">
                  <a:pos x="732" y="14"/>
                </a:cxn>
                <a:cxn ang="0">
                  <a:pos x="730" y="24"/>
                </a:cxn>
                <a:cxn ang="0">
                  <a:pos x="694" y="44"/>
                </a:cxn>
                <a:cxn ang="0">
                  <a:pos x="618" y="52"/>
                </a:cxn>
                <a:cxn ang="0">
                  <a:pos x="584" y="50"/>
                </a:cxn>
                <a:cxn ang="0">
                  <a:pos x="540" y="36"/>
                </a:cxn>
                <a:cxn ang="0">
                  <a:pos x="522" y="10"/>
                </a:cxn>
                <a:cxn ang="0">
                  <a:pos x="516" y="30"/>
                </a:cxn>
                <a:cxn ang="0">
                  <a:pos x="488" y="48"/>
                </a:cxn>
                <a:cxn ang="0">
                  <a:pos x="442" y="52"/>
                </a:cxn>
                <a:cxn ang="0">
                  <a:pos x="408" y="50"/>
                </a:cxn>
                <a:cxn ang="0">
                  <a:pos x="366" y="34"/>
                </a:cxn>
                <a:cxn ang="0">
                  <a:pos x="350" y="6"/>
                </a:cxn>
                <a:cxn ang="0">
                  <a:pos x="344" y="26"/>
                </a:cxn>
                <a:cxn ang="0">
                  <a:pos x="314" y="46"/>
                </a:cxn>
                <a:cxn ang="0">
                  <a:pos x="266" y="52"/>
                </a:cxn>
                <a:cxn ang="0">
                  <a:pos x="230" y="50"/>
                </a:cxn>
                <a:cxn ang="0">
                  <a:pos x="190" y="36"/>
                </a:cxn>
                <a:cxn ang="0">
                  <a:pos x="174" y="10"/>
                </a:cxn>
              </a:cxnLst>
              <a:rect l="0" t="0" r="r" b="b"/>
              <a:pathLst>
                <a:path w="1418" h="436">
                  <a:moveTo>
                    <a:pt x="174" y="10"/>
                  </a:moveTo>
                  <a:lnTo>
                    <a:pt x="174" y="10"/>
                  </a:lnTo>
                  <a:lnTo>
                    <a:pt x="172" y="20"/>
                  </a:lnTo>
                  <a:lnTo>
                    <a:pt x="168" y="30"/>
                  </a:lnTo>
                  <a:lnTo>
                    <a:pt x="160" y="36"/>
                  </a:lnTo>
                  <a:lnTo>
                    <a:pt x="150" y="42"/>
                  </a:lnTo>
                  <a:lnTo>
                    <a:pt x="138" y="48"/>
                  </a:lnTo>
                  <a:lnTo>
                    <a:pt x="124" y="50"/>
                  </a:lnTo>
                  <a:lnTo>
                    <a:pt x="106" y="52"/>
                  </a:lnTo>
                  <a:lnTo>
                    <a:pt x="90" y="52"/>
                  </a:lnTo>
                  <a:lnTo>
                    <a:pt x="90" y="52"/>
                  </a:lnTo>
                  <a:lnTo>
                    <a:pt x="72" y="52"/>
                  </a:lnTo>
                  <a:lnTo>
                    <a:pt x="54" y="48"/>
                  </a:lnTo>
                  <a:lnTo>
                    <a:pt x="40" y="44"/>
                  </a:lnTo>
                  <a:lnTo>
                    <a:pt x="26" y="38"/>
                  </a:lnTo>
                  <a:lnTo>
                    <a:pt x="16" y="30"/>
                  </a:lnTo>
                  <a:lnTo>
                    <a:pt x="8" y="20"/>
                  </a:lnTo>
                  <a:lnTo>
                    <a:pt x="2" y="10"/>
                  </a:lnTo>
                  <a:lnTo>
                    <a:pt x="0" y="0"/>
                  </a:lnTo>
                  <a:lnTo>
                    <a:pt x="0" y="436"/>
                  </a:lnTo>
                  <a:lnTo>
                    <a:pt x="1418" y="436"/>
                  </a:lnTo>
                  <a:lnTo>
                    <a:pt x="1418" y="0"/>
                  </a:lnTo>
                  <a:lnTo>
                    <a:pt x="1418" y="0"/>
                  </a:lnTo>
                  <a:lnTo>
                    <a:pt x="1416" y="12"/>
                  </a:lnTo>
                  <a:lnTo>
                    <a:pt x="1410" y="22"/>
                  </a:lnTo>
                  <a:lnTo>
                    <a:pt x="1402" y="30"/>
                  </a:lnTo>
                  <a:lnTo>
                    <a:pt x="1390" y="38"/>
                  </a:lnTo>
                  <a:lnTo>
                    <a:pt x="1376" y="44"/>
                  </a:lnTo>
                  <a:lnTo>
                    <a:pt x="1360" y="48"/>
                  </a:lnTo>
                  <a:lnTo>
                    <a:pt x="1342" y="52"/>
                  </a:lnTo>
                  <a:lnTo>
                    <a:pt x="1324" y="52"/>
                  </a:lnTo>
                  <a:lnTo>
                    <a:pt x="1324" y="52"/>
                  </a:lnTo>
                  <a:lnTo>
                    <a:pt x="1294" y="52"/>
                  </a:lnTo>
                  <a:lnTo>
                    <a:pt x="1282" y="50"/>
                  </a:lnTo>
                  <a:lnTo>
                    <a:pt x="1274" y="46"/>
                  </a:lnTo>
                  <a:lnTo>
                    <a:pt x="1268" y="42"/>
                  </a:lnTo>
                  <a:lnTo>
                    <a:pt x="1262" y="36"/>
                  </a:lnTo>
                  <a:lnTo>
                    <a:pt x="1260" y="28"/>
                  </a:lnTo>
                  <a:lnTo>
                    <a:pt x="1260" y="18"/>
                  </a:lnTo>
                  <a:lnTo>
                    <a:pt x="1260" y="18"/>
                  </a:lnTo>
                  <a:lnTo>
                    <a:pt x="1258" y="24"/>
                  </a:lnTo>
                  <a:lnTo>
                    <a:pt x="1256" y="28"/>
                  </a:lnTo>
                  <a:lnTo>
                    <a:pt x="1250" y="38"/>
                  </a:lnTo>
                  <a:lnTo>
                    <a:pt x="1238" y="46"/>
                  </a:lnTo>
                  <a:lnTo>
                    <a:pt x="1224" y="52"/>
                  </a:lnTo>
                  <a:lnTo>
                    <a:pt x="1208" y="58"/>
                  </a:lnTo>
                  <a:lnTo>
                    <a:pt x="1190" y="62"/>
                  </a:lnTo>
                  <a:lnTo>
                    <a:pt x="1170" y="64"/>
                  </a:lnTo>
                  <a:lnTo>
                    <a:pt x="1152" y="64"/>
                  </a:lnTo>
                  <a:lnTo>
                    <a:pt x="1152" y="64"/>
                  </a:lnTo>
                  <a:lnTo>
                    <a:pt x="1134" y="64"/>
                  </a:lnTo>
                  <a:lnTo>
                    <a:pt x="1118" y="62"/>
                  </a:lnTo>
                  <a:lnTo>
                    <a:pt x="1102" y="58"/>
                  </a:lnTo>
                  <a:lnTo>
                    <a:pt x="1088" y="54"/>
                  </a:lnTo>
                  <a:lnTo>
                    <a:pt x="1078" y="48"/>
                  </a:lnTo>
                  <a:lnTo>
                    <a:pt x="1070" y="40"/>
                  </a:lnTo>
                  <a:lnTo>
                    <a:pt x="1064" y="32"/>
                  </a:lnTo>
                  <a:lnTo>
                    <a:pt x="1062" y="22"/>
                  </a:lnTo>
                  <a:lnTo>
                    <a:pt x="1062" y="22"/>
                  </a:lnTo>
                  <a:lnTo>
                    <a:pt x="1060" y="32"/>
                  </a:lnTo>
                  <a:lnTo>
                    <a:pt x="1056" y="38"/>
                  </a:lnTo>
                  <a:lnTo>
                    <a:pt x="1046" y="44"/>
                  </a:lnTo>
                  <a:lnTo>
                    <a:pt x="1036" y="48"/>
                  </a:lnTo>
                  <a:lnTo>
                    <a:pt x="1022" y="50"/>
                  </a:lnTo>
                  <a:lnTo>
                    <a:pt x="1006" y="52"/>
                  </a:lnTo>
                  <a:lnTo>
                    <a:pt x="972" y="52"/>
                  </a:lnTo>
                  <a:lnTo>
                    <a:pt x="972" y="52"/>
                  </a:lnTo>
                  <a:lnTo>
                    <a:pt x="938" y="52"/>
                  </a:lnTo>
                  <a:lnTo>
                    <a:pt x="924" y="50"/>
                  </a:lnTo>
                  <a:lnTo>
                    <a:pt x="912" y="46"/>
                  </a:lnTo>
                  <a:lnTo>
                    <a:pt x="904" y="42"/>
                  </a:lnTo>
                  <a:lnTo>
                    <a:pt x="896" y="36"/>
                  </a:lnTo>
                  <a:lnTo>
                    <a:pt x="892" y="28"/>
                  </a:lnTo>
                  <a:lnTo>
                    <a:pt x="890" y="18"/>
                  </a:lnTo>
                  <a:lnTo>
                    <a:pt x="890" y="18"/>
                  </a:lnTo>
                  <a:lnTo>
                    <a:pt x="888" y="28"/>
                  </a:lnTo>
                  <a:lnTo>
                    <a:pt x="884" y="36"/>
                  </a:lnTo>
                  <a:lnTo>
                    <a:pt x="878" y="40"/>
                  </a:lnTo>
                  <a:lnTo>
                    <a:pt x="868" y="44"/>
                  </a:lnTo>
                  <a:lnTo>
                    <a:pt x="856" y="48"/>
                  </a:lnTo>
                  <a:lnTo>
                    <a:pt x="842" y="48"/>
                  </a:lnTo>
                  <a:lnTo>
                    <a:pt x="808" y="50"/>
                  </a:lnTo>
                  <a:lnTo>
                    <a:pt x="808" y="50"/>
                  </a:lnTo>
                  <a:lnTo>
                    <a:pt x="776" y="48"/>
                  </a:lnTo>
                  <a:lnTo>
                    <a:pt x="762" y="46"/>
                  </a:lnTo>
                  <a:lnTo>
                    <a:pt x="752" y="42"/>
                  </a:lnTo>
                  <a:lnTo>
                    <a:pt x="744" y="38"/>
                  </a:lnTo>
                  <a:lnTo>
                    <a:pt x="738" y="32"/>
                  </a:lnTo>
                  <a:lnTo>
                    <a:pt x="734" y="24"/>
                  </a:lnTo>
                  <a:lnTo>
                    <a:pt x="732" y="14"/>
                  </a:lnTo>
                  <a:lnTo>
                    <a:pt x="732" y="14"/>
                  </a:lnTo>
                  <a:lnTo>
                    <a:pt x="732" y="20"/>
                  </a:lnTo>
                  <a:lnTo>
                    <a:pt x="730" y="24"/>
                  </a:lnTo>
                  <a:lnTo>
                    <a:pt x="722" y="32"/>
                  </a:lnTo>
                  <a:lnTo>
                    <a:pt x="710" y="40"/>
                  </a:lnTo>
                  <a:lnTo>
                    <a:pt x="694" y="44"/>
                  </a:lnTo>
                  <a:lnTo>
                    <a:pt x="676" y="48"/>
                  </a:lnTo>
                  <a:lnTo>
                    <a:pt x="658" y="50"/>
                  </a:lnTo>
                  <a:lnTo>
                    <a:pt x="618" y="52"/>
                  </a:lnTo>
                  <a:lnTo>
                    <a:pt x="618" y="52"/>
                  </a:lnTo>
                  <a:lnTo>
                    <a:pt x="600" y="52"/>
                  </a:lnTo>
                  <a:lnTo>
                    <a:pt x="584" y="50"/>
                  </a:lnTo>
                  <a:lnTo>
                    <a:pt x="566" y="48"/>
                  </a:lnTo>
                  <a:lnTo>
                    <a:pt x="552" y="42"/>
                  </a:lnTo>
                  <a:lnTo>
                    <a:pt x="540" y="36"/>
                  </a:lnTo>
                  <a:lnTo>
                    <a:pt x="530" y="30"/>
                  </a:lnTo>
                  <a:lnTo>
                    <a:pt x="524" y="20"/>
                  </a:lnTo>
                  <a:lnTo>
                    <a:pt x="522" y="10"/>
                  </a:lnTo>
                  <a:lnTo>
                    <a:pt x="522" y="10"/>
                  </a:lnTo>
                  <a:lnTo>
                    <a:pt x="520" y="20"/>
                  </a:lnTo>
                  <a:lnTo>
                    <a:pt x="516" y="30"/>
                  </a:lnTo>
                  <a:lnTo>
                    <a:pt x="510" y="36"/>
                  </a:lnTo>
                  <a:lnTo>
                    <a:pt x="500" y="42"/>
                  </a:lnTo>
                  <a:lnTo>
                    <a:pt x="488" y="48"/>
                  </a:lnTo>
                  <a:lnTo>
                    <a:pt x="476" y="50"/>
                  </a:lnTo>
                  <a:lnTo>
                    <a:pt x="460" y="52"/>
                  </a:lnTo>
                  <a:lnTo>
                    <a:pt x="442" y="52"/>
                  </a:lnTo>
                  <a:lnTo>
                    <a:pt x="442" y="52"/>
                  </a:lnTo>
                  <a:lnTo>
                    <a:pt x="424" y="52"/>
                  </a:lnTo>
                  <a:lnTo>
                    <a:pt x="408" y="50"/>
                  </a:lnTo>
                  <a:lnTo>
                    <a:pt x="392" y="46"/>
                  </a:lnTo>
                  <a:lnTo>
                    <a:pt x="378" y="40"/>
                  </a:lnTo>
                  <a:lnTo>
                    <a:pt x="366" y="34"/>
                  </a:lnTo>
                  <a:lnTo>
                    <a:pt x="358" y="26"/>
                  </a:lnTo>
                  <a:lnTo>
                    <a:pt x="352" y="18"/>
                  </a:lnTo>
                  <a:lnTo>
                    <a:pt x="350" y="6"/>
                  </a:lnTo>
                  <a:lnTo>
                    <a:pt x="350" y="6"/>
                  </a:lnTo>
                  <a:lnTo>
                    <a:pt x="348" y="18"/>
                  </a:lnTo>
                  <a:lnTo>
                    <a:pt x="344" y="26"/>
                  </a:lnTo>
                  <a:lnTo>
                    <a:pt x="336" y="34"/>
                  </a:lnTo>
                  <a:lnTo>
                    <a:pt x="326" y="40"/>
                  </a:lnTo>
                  <a:lnTo>
                    <a:pt x="314" y="46"/>
                  </a:lnTo>
                  <a:lnTo>
                    <a:pt x="300" y="50"/>
                  </a:lnTo>
                  <a:lnTo>
                    <a:pt x="284" y="52"/>
                  </a:lnTo>
                  <a:lnTo>
                    <a:pt x="266" y="52"/>
                  </a:lnTo>
                  <a:lnTo>
                    <a:pt x="266" y="52"/>
                  </a:lnTo>
                  <a:lnTo>
                    <a:pt x="248" y="52"/>
                  </a:lnTo>
                  <a:lnTo>
                    <a:pt x="230" y="50"/>
                  </a:lnTo>
                  <a:lnTo>
                    <a:pt x="216" y="48"/>
                  </a:lnTo>
                  <a:lnTo>
                    <a:pt x="202" y="42"/>
                  </a:lnTo>
                  <a:lnTo>
                    <a:pt x="190" y="36"/>
                  </a:lnTo>
                  <a:lnTo>
                    <a:pt x="182" y="30"/>
                  </a:lnTo>
                  <a:lnTo>
                    <a:pt x="176" y="20"/>
                  </a:lnTo>
                  <a:lnTo>
                    <a:pt x="174" y="10"/>
                  </a:lnTo>
                  <a:lnTo>
                    <a:pt x="174" y="10"/>
                  </a:lnTo>
                  <a:close/>
                </a:path>
              </a:pathLst>
            </a:custGeom>
            <a:solidFill>
              <a:schemeClr val="bg2">
                <a:lumMod val="90000"/>
              </a:schemeClr>
            </a:solidFill>
            <a:ln w="19050">
              <a:solidFill>
                <a:srgbClr val="6699FF"/>
              </a:solidFill>
              <a:round/>
              <a:headEnd/>
              <a:tailEnd/>
            </a:ln>
          </p:spPr>
          <p:txBody>
            <a:bodyPr vert="horz" wrap="square" lIns="91440" tIns="45720" rIns="91440" bIns="45720" numCol="1" anchor="t" anchorCtr="0" compatLnSpc="1">
              <a:prstTxWarp prst="textNoShape">
                <a:avLst/>
              </a:prstTxWarp>
            </a:bodyPr>
            <a:lstStyle/>
            <a:p>
              <a:endParaRPr lang="cs-CZ">
                <a:solidFill>
                  <a:prstClr val="black"/>
                </a:solidFill>
              </a:endParaRPr>
            </a:p>
          </p:txBody>
        </p:sp>
        <p:sp>
          <p:nvSpPr>
            <p:cNvPr id="640007" name="Freeform 7"/>
            <p:cNvSpPr>
              <a:spLocks/>
            </p:cNvSpPr>
            <p:nvPr/>
          </p:nvSpPr>
          <p:spPr bwMode="auto">
            <a:xfrm>
              <a:off x="2671986" y="4350891"/>
              <a:ext cx="3206750" cy="784225"/>
            </a:xfrm>
            <a:custGeom>
              <a:avLst/>
              <a:gdLst/>
              <a:ahLst/>
              <a:cxnLst>
                <a:cxn ang="0">
                  <a:pos x="2020" y="0"/>
                </a:cxn>
                <a:cxn ang="0">
                  <a:pos x="1724" y="0"/>
                </a:cxn>
                <a:cxn ang="0">
                  <a:pos x="1724" y="494"/>
                </a:cxn>
                <a:cxn ang="0">
                  <a:pos x="306" y="494"/>
                </a:cxn>
                <a:cxn ang="0">
                  <a:pos x="306" y="0"/>
                </a:cxn>
                <a:cxn ang="0">
                  <a:pos x="0" y="0"/>
                </a:cxn>
              </a:cxnLst>
              <a:rect l="0" t="0" r="r" b="b"/>
              <a:pathLst>
                <a:path w="2020" h="494">
                  <a:moveTo>
                    <a:pt x="2020" y="0"/>
                  </a:moveTo>
                  <a:lnTo>
                    <a:pt x="1724" y="0"/>
                  </a:lnTo>
                  <a:lnTo>
                    <a:pt x="1724" y="494"/>
                  </a:lnTo>
                  <a:lnTo>
                    <a:pt x="306" y="494"/>
                  </a:lnTo>
                  <a:lnTo>
                    <a:pt x="306" y="0"/>
                  </a:lnTo>
                  <a:lnTo>
                    <a:pt x="0" y="0"/>
                  </a:lnTo>
                </a:path>
              </a:pathLst>
            </a:custGeom>
            <a:noFill/>
            <a:ln w="3492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cs-CZ">
                <a:solidFill>
                  <a:prstClr val="black"/>
                </a:solidFill>
              </a:endParaRPr>
            </a:p>
          </p:txBody>
        </p:sp>
        <p:sp>
          <p:nvSpPr>
            <p:cNvPr id="640033" name="Freeform 33"/>
            <p:cNvSpPr>
              <a:spLocks/>
            </p:cNvSpPr>
            <p:nvPr/>
          </p:nvSpPr>
          <p:spPr bwMode="auto">
            <a:xfrm>
              <a:off x="2738661" y="3798441"/>
              <a:ext cx="3095625" cy="1336675"/>
            </a:xfrm>
            <a:custGeom>
              <a:avLst/>
              <a:gdLst/>
              <a:ahLst/>
              <a:cxnLst>
                <a:cxn ang="0">
                  <a:pos x="0" y="30"/>
                </a:cxn>
                <a:cxn ang="0">
                  <a:pos x="968" y="446"/>
                </a:cxn>
                <a:cxn ang="0">
                  <a:pos x="1126" y="842"/>
                </a:cxn>
                <a:cxn ang="0">
                  <a:pos x="1236" y="458"/>
                </a:cxn>
                <a:cxn ang="0">
                  <a:pos x="1950" y="0"/>
                </a:cxn>
              </a:cxnLst>
              <a:rect l="0" t="0" r="r" b="b"/>
              <a:pathLst>
                <a:path w="1950" h="842">
                  <a:moveTo>
                    <a:pt x="0" y="30"/>
                  </a:moveTo>
                  <a:lnTo>
                    <a:pt x="968" y="446"/>
                  </a:lnTo>
                  <a:lnTo>
                    <a:pt x="1126" y="842"/>
                  </a:lnTo>
                  <a:lnTo>
                    <a:pt x="1236" y="458"/>
                  </a:lnTo>
                  <a:lnTo>
                    <a:pt x="1950" y="0"/>
                  </a:lnTo>
                </a:path>
              </a:pathLst>
            </a:custGeom>
            <a:noFill/>
            <a:ln w="12700">
              <a:solidFill>
                <a:schemeClr val="tx1"/>
              </a:solidFill>
              <a:prstDash val="solid"/>
              <a:round/>
              <a:headEnd/>
              <a:tailEnd/>
            </a:ln>
            <a:effectLst>
              <a:outerShdw blurRad="50800" dist="38100" dir="18900000" algn="b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cs-CZ">
                <a:solidFill>
                  <a:prstClr val="black"/>
                </a:solidFill>
              </a:endParaRPr>
            </a:p>
          </p:txBody>
        </p:sp>
      </p:grpSp>
      <p:sp>
        <p:nvSpPr>
          <p:cNvPr id="16" name="TextovéPole 15"/>
          <p:cNvSpPr txBox="1"/>
          <p:nvPr/>
        </p:nvSpPr>
        <p:spPr>
          <a:xfrm>
            <a:off x="4139952" y="5277456"/>
            <a:ext cx="1314784" cy="369332"/>
          </a:xfrm>
          <a:prstGeom prst="rect">
            <a:avLst/>
          </a:prstGeom>
          <a:noFill/>
        </p:spPr>
        <p:txBody>
          <a:bodyPr wrap="none" rtlCol="0">
            <a:spAutoFit/>
          </a:bodyPr>
          <a:lstStyle/>
          <a:p>
            <a:r>
              <a:rPr lang="en-US" dirty="0" smtClean="0">
                <a:solidFill>
                  <a:srgbClr val="464646"/>
                </a:solidFill>
                <a:latin typeface="Georgia"/>
              </a:rPr>
              <a:t>diffuse – D</a:t>
            </a:r>
            <a:endParaRPr lang="cs-CZ" dirty="0" smtClean="0">
              <a:solidFill>
                <a:srgbClr val="464646"/>
              </a:solidFill>
              <a:latin typeface="Georgia"/>
            </a:endParaRPr>
          </a:p>
        </p:txBody>
      </p:sp>
      <p:sp>
        <p:nvSpPr>
          <p:cNvPr id="20" name="Oval 10"/>
          <p:cNvSpPr/>
          <p:nvPr/>
        </p:nvSpPr>
        <p:spPr>
          <a:xfrm>
            <a:off x="4693156" y="5206722"/>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prstClr val="white"/>
              </a:solidFill>
            </a:endParaRPr>
          </a:p>
        </p:txBody>
      </p:sp>
      <p:sp>
        <p:nvSpPr>
          <p:cNvPr id="21" name="Oval 10"/>
          <p:cNvSpPr/>
          <p:nvPr/>
        </p:nvSpPr>
        <p:spPr>
          <a:xfrm>
            <a:off x="4971286" y="4250140"/>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prstClr val="white"/>
              </a:solidFill>
            </a:endParaRPr>
          </a:p>
        </p:txBody>
      </p:sp>
      <p:sp>
        <p:nvSpPr>
          <p:cNvPr id="22" name="Oval 10"/>
          <p:cNvSpPr/>
          <p:nvPr/>
        </p:nvSpPr>
        <p:spPr>
          <a:xfrm>
            <a:off x="4301588" y="4234900"/>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prstClr val="white"/>
              </a:solidFill>
            </a:endParaRPr>
          </a:p>
        </p:txBody>
      </p:sp>
      <p:sp>
        <p:nvSpPr>
          <p:cNvPr id="23" name="Oval 10"/>
          <p:cNvSpPr/>
          <p:nvPr/>
        </p:nvSpPr>
        <p:spPr>
          <a:xfrm>
            <a:off x="6693092" y="3163828"/>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prstClr val="white"/>
              </a:solidFill>
            </a:endParaRPr>
          </a:p>
        </p:txBody>
      </p:sp>
      <p:sp>
        <p:nvSpPr>
          <p:cNvPr id="24" name="Oval 10"/>
          <p:cNvSpPr/>
          <p:nvPr/>
        </p:nvSpPr>
        <p:spPr>
          <a:xfrm>
            <a:off x="1998380" y="3226788"/>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prstClr val="white"/>
              </a:solidFill>
            </a:endParaRPr>
          </a:p>
        </p:txBody>
      </p:sp>
      <p:sp>
        <p:nvSpPr>
          <p:cNvPr id="25" name="TextovéPole 24"/>
          <p:cNvSpPr txBox="1"/>
          <p:nvPr/>
        </p:nvSpPr>
        <p:spPr>
          <a:xfrm>
            <a:off x="3995936" y="3861048"/>
            <a:ext cx="1433406" cy="369332"/>
          </a:xfrm>
          <a:prstGeom prst="rect">
            <a:avLst/>
          </a:prstGeom>
          <a:noFill/>
        </p:spPr>
        <p:txBody>
          <a:bodyPr wrap="none" rtlCol="0">
            <a:spAutoFit/>
          </a:bodyPr>
          <a:lstStyle/>
          <a:p>
            <a:r>
              <a:rPr lang="en-US" dirty="0" err="1" smtClean="0">
                <a:solidFill>
                  <a:srgbClr val="464646"/>
                </a:solidFill>
                <a:latin typeface="Georgia"/>
              </a:rPr>
              <a:t>specular</a:t>
            </a:r>
            <a:r>
              <a:rPr lang="en-US" dirty="0" smtClean="0">
                <a:solidFill>
                  <a:srgbClr val="464646"/>
                </a:solidFill>
                <a:latin typeface="Georgia"/>
              </a:rPr>
              <a:t> – S</a:t>
            </a:r>
            <a:endParaRPr lang="cs-CZ" dirty="0" smtClean="0">
              <a:solidFill>
                <a:srgbClr val="464646"/>
              </a:solidFill>
              <a:latin typeface="Georgia"/>
            </a:endParaRPr>
          </a:p>
        </p:txBody>
      </p:sp>
      <p:sp>
        <p:nvSpPr>
          <p:cNvPr id="26" name="Zástupný symbol pro zápatí 8"/>
          <p:cNvSpPr>
            <a:spLocks noGrp="1"/>
          </p:cNvSpPr>
          <p:nvPr>
            <p:ph type="ftr" sz="quarter" idx="11"/>
          </p:nvPr>
        </p:nvSpPr>
        <p:spPr>
          <a:xfrm>
            <a:off x="3124200" y="6248400"/>
            <a:ext cx="2895600" cy="457200"/>
          </a:xfrm>
        </p:spPr>
        <p:txBody>
          <a:bodyPr/>
          <a:lstStyle/>
          <a:p>
            <a:pPr>
              <a:defRPr/>
            </a:pPr>
            <a:r>
              <a:rPr lang="en-US" altLang="en-US" smtClean="0"/>
              <a:t>CG III (NPGR010) - J. Křivánek 2015</a:t>
            </a:r>
            <a:endParaRPr lang="en-US" altLang="en-US" dirty="0"/>
          </a:p>
        </p:txBody>
      </p:sp>
    </p:spTree>
    <p:extLst>
      <p:ext uri="{BB962C8B-B14F-4D97-AF65-F5344CB8AC3E}">
        <p14:creationId xmlns:p14="http://schemas.microsoft.com/office/powerpoint/2010/main" val="9667976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dirty="0" smtClean="0"/>
              <a:t>Illumination calculation for a primary ray (or after a mirror reflection</a:t>
            </a:r>
            <a:r>
              <a:rPr lang="cs-CZ" dirty="0" smtClean="0"/>
              <a:t>)</a:t>
            </a:r>
            <a:endParaRPr lang="en-US" dirty="0" smtClean="0"/>
          </a:p>
        </p:txBody>
      </p:sp>
      <p:pic>
        <p:nvPicPr>
          <p:cNvPr id="39939" name="Picture 4"/>
          <p:cNvPicPr>
            <a:picLocks noChangeAspect="1" noChangeArrowheads="1"/>
          </p:cNvPicPr>
          <p:nvPr/>
        </p:nvPicPr>
        <p:blipFill>
          <a:blip r:embed="rId2" cstate="print"/>
          <a:srcRect r="5165" b="7999"/>
          <a:stretch>
            <a:fillRect/>
          </a:stretch>
        </p:blipFill>
        <p:spPr bwMode="auto">
          <a:xfrm>
            <a:off x="3276600" y="3525838"/>
            <a:ext cx="5688013" cy="3216275"/>
          </a:xfrm>
          <a:prstGeom prst="rect">
            <a:avLst/>
          </a:prstGeom>
          <a:noFill/>
          <a:ln w="9525">
            <a:noFill/>
            <a:miter lim="800000"/>
            <a:headEnd/>
            <a:tailEnd/>
          </a:ln>
        </p:spPr>
      </p:pic>
      <p:sp>
        <p:nvSpPr>
          <p:cNvPr id="39940" name="Rectangle 3"/>
          <p:cNvSpPr>
            <a:spLocks noGrp="1" noChangeArrowheads="1"/>
          </p:cNvSpPr>
          <p:nvPr>
            <p:ph type="body" idx="1"/>
          </p:nvPr>
        </p:nvSpPr>
        <p:spPr>
          <a:xfrm>
            <a:off x="457200" y="1600200"/>
            <a:ext cx="8362950" cy="4530725"/>
          </a:xfrm>
        </p:spPr>
        <p:txBody>
          <a:bodyPr/>
          <a:lstStyle/>
          <a:p>
            <a:pPr eaLnBrk="1" hangingPunct="1"/>
            <a:r>
              <a:rPr lang="en-US" dirty="0" smtClean="0"/>
              <a:t>Using the photon map</a:t>
            </a:r>
            <a:endParaRPr lang="cs-CZ" dirty="0" smtClean="0"/>
          </a:p>
          <a:p>
            <a:pPr lvl="1" eaLnBrk="1" hangingPunct="1"/>
            <a:r>
              <a:rPr lang="en-US" dirty="0" smtClean="0"/>
              <a:t>Caustics</a:t>
            </a:r>
            <a:endParaRPr lang="cs-CZ" dirty="0" smtClean="0"/>
          </a:p>
          <a:p>
            <a:pPr lvl="2" eaLnBrk="1" hangingPunct="1"/>
            <a:r>
              <a:rPr lang="en-US" dirty="0" smtClean="0"/>
              <a:t>Radiance estimate from the </a:t>
            </a:r>
            <a:r>
              <a:rPr lang="en-US" b="1" dirty="0" smtClean="0"/>
              <a:t>caustic photon map</a:t>
            </a:r>
            <a:endParaRPr lang="cs-CZ" b="1" i="1" u="sng" dirty="0" smtClean="0"/>
          </a:p>
          <a:p>
            <a:pPr lvl="1" eaLnBrk="1" hangingPunct="1"/>
            <a:r>
              <a:rPr lang="en-US" dirty="0" smtClean="0"/>
              <a:t>Indirect illumination on diffuse or moderately glossy surfaces</a:t>
            </a:r>
            <a:endParaRPr lang="cs-CZ" dirty="0" smtClean="0"/>
          </a:p>
          <a:p>
            <a:pPr lvl="2" eaLnBrk="1" hangingPunct="1"/>
            <a:r>
              <a:rPr lang="en-US" dirty="0" smtClean="0"/>
              <a:t>Final gathering </a:t>
            </a:r>
            <a:r>
              <a:rPr lang="cs-CZ" dirty="0" smtClean="0"/>
              <a:t>...</a:t>
            </a:r>
            <a:endParaRPr lang="cs-CZ" dirty="0" smtClean="0"/>
          </a:p>
          <a:p>
            <a:pPr eaLnBrk="1" hangingPunct="1"/>
            <a:endParaRPr lang="cs-CZ" i="1" u="sng" dirty="0" smtClean="0"/>
          </a:p>
        </p:txBody>
      </p:sp>
      <p:sp>
        <p:nvSpPr>
          <p:cNvPr id="6" name="Zástupný symbol pro zápatí 5"/>
          <p:cNvSpPr>
            <a:spLocks noGrp="1"/>
          </p:cNvSpPr>
          <p:nvPr>
            <p:ph type="ftr" sz="quarter" idx="11"/>
          </p:nvPr>
        </p:nvSpPr>
        <p:spPr/>
        <p:txBody>
          <a:bodyPr/>
          <a:lstStyle/>
          <a:p>
            <a:pPr>
              <a:defRPr/>
            </a:pPr>
            <a:r>
              <a:rPr lang="en-US" altLang="en-US" smtClean="0"/>
              <a:t>CG III (NPGR010) - J. Křivánek 2015</a:t>
            </a:r>
            <a:endParaRPr lang="en-US" alt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dirty="0" smtClean="0"/>
              <a:t>Final</a:t>
            </a:r>
            <a:r>
              <a:rPr lang="cs-CZ" dirty="0" smtClean="0"/>
              <a:t> </a:t>
            </a:r>
            <a:r>
              <a:rPr lang="en-US" dirty="0" smtClean="0"/>
              <a:t>gathering </a:t>
            </a:r>
            <a:r>
              <a:rPr lang="en-US" dirty="0" smtClean="0"/>
              <a:t>(FG)</a:t>
            </a:r>
          </a:p>
        </p:txBody>
      </p:sp>
      <p:pic>
        <p:nvPicPr>
          <p:cNvPr id="40963" name="Picture 6"/>
          <p:cNvPicPr>
            <a:picLocks noChangeAspect="1" noChangeArrowheads="1"/>
          </p:cNvPicPr>
          <p:nvPr/>
        </p:nvPicPr>
        <p:blipFill>
          <a:blip r:embed="rId2" cstate="print"/>
          <a:srcRect r="5165" b="7999"/>
          <a:stretch>
            <a:fillRect/>
          </a:stretch>
        </p:blipFill>
        <p:spPr bwMode="auto">
          <a:xfrm>
            <a:off x="3276600" y="3525838"/>
            <a:ext cx="5688013" cy="3216275"/>
          </a:xfrm>
          <a:prstGeom prst="rect">
            <a:avLst/>
          </a:prstGeom>
          <a:noFill/>
          <a:ln w="9525">
            <a:noFill/>
            <a:miter lim="800000"/>
            <a:headEnd/>
            <a:tailEnd/>
          </a:ln>
        </p:spPr>
      </p:pic>
      <p:sp>
        <p:nvSpPr>
          <p:cNvPr id="40964" name="Rectangle 3"/>
          <p:cNvSpPr>
            <a:spLocks noGrp="1" noChangeArrowheads="1"/>
          </p:cNvSpPr>
          <p:nvPr>
            <p:ph type="body" idx="1"/>
          </p:nvPr>
        </p:nvSpPr>
        <p:spPr>
          <a:xfrm>
            <a:off x="468313" y="1125538"/>
            <a:ext cx="8435975" cy="5005387"/>
          </a:xfrm>
        </p:spPr>
        <p:txBody>
          <a:bodyPr/>
          <a:lstStyle/>
          <a:p>
            <a:pPr eaLnBrk="1" hangingPunct="1"/>
            <a:r>
              <a:rPr lang="en-US" dirty="0" smtClean="0"/>
              <a:t>Indirect illumination on diffuse and moderately glossy surfaces</a:t>
            </a:r>
            <a:endParaRPr lang="en-US" b="1" u="sng" dirty="0" smtClean="0"/>
          </a:p>
          <a:p>
            <a:pPr eaLnBrk="1" hangingPunct="1"/>
            <a:r>
              <a:rPr lang="en-US" dirty="0" smtClean="0"/>
              <a:t>One level of recursion as in distributed ray tracing (i.e. path tracing with massive splitting)</a:t>
            </a:r>
            <a:endParaRPr lang="cs-CZ" dirty="0" smtClean="0"/>
          </a:p>
          <a:p>
            <a:pPr eaLnBrk="1" hangingPunct="1"/>
            <a:r>
              <a:rPr lang="en-US" dirty="0" smtClean="0"/>
              <a:t>For the intersection of secondary rays, use radiance estimate from the </a:t>
            </a:r>
            <a:r>
              <a:rPr lang="en-US" b="1" dirty="0" smtClean="0"/>
              <a:t>global photon map</a:t>
            </a:r>
            <a:endParaRPr lang="cs-CZ" b="1" i="1" u="sng" dirty="0" smtClean="0"/>
          </a:p>
          <a:p>
            <a:pPr lvl="1" eaLnBrk="1" hangingPunct="1"/>
            <a:r>
              <a:rPr lang="en-US" dirty="0" smtClean="0"/>
              <a:t>No need to explicitly </a:t>
            </a:r>
            <a:br>
              <a:rPr lang="en-US" dirty="0" smtClean="0"/>
            </a:br>
            <a:r>
              <a:rPr lang="en-US" dirty="0" smtClean="0"/>
              <a:t>calculate direct </a:t>
            </a:r>
            <a:br>
              <a:rPr lang="en-US" dirty="0" smtClean="0"/>
            </a:br>
            <a:r>
              <a:rPr lang="en-US" dirty="0" smtClean="0"/>
              <a:t>illumination</a:t>
            </a:r>
            <a:r>
              <a:rPr lang="cs-CZ" dirty="0" smtClean="0"/>
              <a:t/>
            </a:r>
            <a:br>
              <a:rPr lang="cs-CZ" dirty="0" smtClean="0"/>
            </a:br>
            <a:r>
              <a:rPr lang="cs-CZ" dirty="0" smtClean="0"/>
              <a:t>(</a:t>
            </a:r>
            <a:r>
              <a:rPr lang="en-US" dirty="0" smtClean="0"/>
              <a:t>it is contained </a:t>
            </a:r>
            <a:r>
              <a:rPr lang="en-US" dirty="0" smtClean="0"/>
              <a:t>in</a:t>
            </a:r>
            <a:br>
              <a:rPr lang="en-US" dirty="0" smtClean="0"/>
            </a:br>
            <a:r>
              <a:rPr lang="en-US" dirty="0" smtClean="0"/>
              <a:t>the global photon map</a:t>
            </a:r>
            <a:r>
              <a:rPr lang="cs-CZ" dirty="0" smtClean="0"/>
              <a:t>)</a:t>
            </a:r>
            <a:endParaRPr lang="en-US" dirty="0" smtClean="0"/>
          </a:p>
        </p:txBody>
      </p:sp>
      <p:sp>
        <p:nvSpPr>
          <p:cNvPr id="6" name="Zástupný symbol pro zápatí 5"/>
          <p:cNvSpPr>
            <a:spLocks noGrp="1"/>
          </p:cNvSpPr>
          <p:nvPr>
            <p:ph type="ftr" sz="quarter" idx="11"/>
          </p:nvPr>
        </p:nvSpPr>
        <p:spPr/>
        <p:txBody>
          <a:bodyPr/>
          <a:lstStyle/>
          <a:p>
            <a:pPr>
              <a:defRPr/>
            </a:pPr>
            <a:r>
              <a:rPr lang="en-US" altLang="en-US" smtClean="0"/>
              <a:t>CG III (NPGR010) - J. Křivánek 2015</a:t>
            </a:r>
            <a:endParaRPr lang="en-US" alt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dirty="0" smtClean="0"/>
              <a:t>Why do we need final gathering</a:t>
            </a:r>
            <a:r>
              <a:rPr lang="cs-CZ" dirty="0" smtClean="0"/>
              <a:t>?</a:t>
            </a:r>
            <a:endParaRPr lang="en-US" dirty="0" smtClean="0"/>
          </a:p>
        </p:txBody>
      </p:sp>
      <p:sp>
        <p:nvSpPr>
          <p:cNvPr id="41987" name="Rectangle 3"/>
          <p:cNvSpPr>
            <a:spLocks noGrp="1" noChangeArrowheads="1"/>
          </p:cNvSpPr>
          <p:nvPr>
            <p:ph type="body" idx="1"/>
          </p:nvPr>
        </p:nvSpPr>
        <p:spPr>
          <a:xfrm>
            <a:off x="457200" y="1144588"/>
            <a:ext cx="8229600" cy="4530725"/>
          </a:xfrm>
        </p:spPr>
        <p:txBody>
          <a:bodyPr/>
          <a:lstStyle/>
          <a:p>
            <a:pPr eaLnBrk="1" hangingPunct="1"/>
            <a:endParaRPr lang="cs-CZ" smtClean="0"/>
          </a:p>
        </p:txBody>
      </p:sp>
      <p:pic>
        <p:nvPicPr>
          <p:cNvPr id="41988" name="Picture 4" descr="a_figure_a_phmap"/>
          <p:cNvPicPr>
            <a:picLocks noChangeAspect="1" noChangeArrowheads="1"/>
          </p:cNvPicPr>
          <p:nvPr/>
        </p:nvPicPr>
        <p:blipFill>
          <a:blip r:embed="rId2" cstate="print"/>
          <a:srcRect/>
          <a:stretch>
            <a:fillRect/>
          </a:stretch>
        </p:blipFill>
        <p:spPr bwMode="auto">
          <a:xfrm>
            <a:off x="912813" y="1173163"/>
            <a:ext cx="2879725" cy="2879725"/>
          </a:xfrm>
          <a:prstGeom prst="rect">
            <a:avLst/>
          </a:prstGeom>
          <a:noFill/>
          <a:ln w="9525">
            <a:solidFill>
              <a:schemeClr val="tx1"/>
            </a:solidFill>
            <a:miter lim="800000"/>
            <a:headEnd/>
            <a:tailEnd/>
          </a:ln>
        </p:spPr>
      </p:pic>
      <p:pic>
        <p:nvPicPr>
          <p:cNvPr id="41989" name="Picture 5" descr="b_figure_b_irrcache"/>
          <p:cNvPicPr>
            <a:picLocks noChangeAspect="1" noChangeArrowheads="1"/>
          </p:cNvPicPr>
          <p:nvPr/>
        </p:nvPicPr>
        <p:blipFill>
          <a:blip r:embed="rId3" cstate="print"/>
          <a:srcRect/>
          <a:stretch>
            <a:fillRect/>
          </a:stretch>
        </p:blipFill>
        <p:spPr bwMode="auto">
          <a:xfrm>
            <a:off x="5221288" y="1173163"/>
            <a:ext cx="2879725" cy="2879725"/>
          </a:xfrm>
          <a:prstGeom prst="rect">
            <a:avLst/>
          </a:prstGeom>
          <a:noFill/>
          <a:ln w="9525">
            <a:solidFill>
              <a:schemeClr val="tx1"/>
            </a:solidFill>
            <a:miter lim="800000"/>
            <a:headEnd/>
            <a:tailEnd/>
          </a:ln>
        </p:spPr>
      </p:pic>
      <p:grpSp>
        <p:nvGrpSpPr>
          <p:cNvPr id="2" name="Group 7"/>
          <p:cNvGrpSpPr>
            <a:grpSpLocks/>
          </p:cNvGrpSpPr>
          <p:nvPr/>
        </p:nvGrpSpPr>
        <p:grpSpPr bwMode="auto">
          <a:xfrm>
            <a:off x="5305425" y="4219961"/>
            <a:ext cx="2616200" cy="1508125"/>
            <a:chOff x="1292" y="1909"/>
            <a:chExt cx="3901" cy="2163"/>
          </a:xfrm>
        </p:grpSpPr>
        <p:sp>
          <p:nvSpPr>
            <p:cNvPr id="42016" name="Freeform 8"/>
            <p:cNvSpPr>
              <a:spLocks/>
            </p:cNvSpPr>
            <p:nvPr/>
          </p:nvSpPr>
          <p:spPr bwMode="auto">
            <a:xfrm>
              <a:off x="1292" y="3678"/>
              <a:ext cx="3901" cy="394"/>
            </a:xfrm>
            <a:custGeom>
              <a:avLst/>
              <a:gdLst>
                <a:gd name="T0" fmla="*/ 0 w 3901"/>
                <a:gd name="T1" fmla="*/ 356 h 394"/>
                <a:gd name="T2" fmla="*/ 681 w 3901"/>
                <a:gd name="T3" fmla="*/ 265 h 394"/>
                <a:gd name="T4" fmla="*/ 1180 w 3901"/>
                <a:gd name="T5" fmla="*/ 356 h 394"/>
                <a:gd name="T6" fmla="*/ 1724 w 3901"/>
                <a:gd name="T7" fmla="*/ 38 h 394"/>
                <a:gd name="T8" fmla="*/ 2767 w 3901"/>
                <a:gd name="T9" fmla="*/ 129 h 394"/>
                <a:gd name="T10" fmla="*/ 3901 w 3901"/>
                <a:gd name="T11" fmla="*/ 220 h 394"/>
                <a:gd name="T12" fmla="*/ 0 60000 65536"/>
                <a:gd name="T13" fmla="*/ 0 60000 65536"/>
                <a:gd name="T14" fmla="*/ 0 60000 65536"/>
                <a:gd name="T15" fmla="*/ 0 60000 65536"/>
                <a:gd name="T16" fmla="*/ 0 60000 65536"/>
                <a:gd name="T17" fmla="*/ 0 60000 65536"/>
                <a:gd name="T18" fmla="*/ 0 w 3901"/>
                <a:gd name="T19" fmla="*/ 0 h 394"/>
                <a:gd name="T20" fmla="*/ 3901 w 3901"/>
                <a:gd name="T21" fmla="*/ 394 h 394"/>
              </a:gdLst>
              <a:ahLst/>
              <a:cxnLst>
                <a:cxn ang="T12">
                  <a:pos x="T0" y="T1"/>
                </a:cxn>
                <a:cxn ang="T13">
                  <a:pos x="T2" y="T3"/>
                </a:cxn>
                <a:cxn ang="T14">
                  <a:pos x="T4" y="T5"/>
                </a:cxn>
                <a:cxn ang="T15">
                  <a:pos x="T6" y="T7"/>
                </a:cxn>
                <a:cxn ang="T16">
                  <a:pos x="T8" y="T9"/>
                </a:cxn>
                <a:cxn ang="T17">
                  <a:pos x="T10" y="T11"/>
                </a:cxn>
              </a:cxnLst>
              <a:rect l="T18" t="T19" r="T20" b="T21"/>
              <a:pathLst>
                <a:path w="3901" h="394">
                  <a:moveTo>
                    <a:pt x="0" y="356"/>
                  </a:moveTo>
                  <a:cubicBezTo>
                    <a:pt x="242" y="310"/>
                    <a:pt x="484" y="265"/>
                    <a:pt x="681" y="265"/>
                  </a:cubicBezTo>
                  <a:cubicBezTo>
                    <a:pt x="878" y="265"/>
                    <a:pt x="1006" y="394"/>
                    <a:pt x="1180" y="356"/>
                  </a:cubicBezTo>
                  <a:cubicBezTo>
                    <a:pt x="1354" y="318"/>
                    <a:pt x="1460" y="76"/>
                    <a:pt x="1724" y="38"/>
                  </a:cubicBezTo>
                  <a:cubicBezTo>
                    <a:pt x="1988" y="0"/>
                    <a:pt x="2404" y="99"/>
                    <a:pt x="2767" y="129"/>
                  </a:cubicBezTo>
                  <a:cubicBezTo>
                    <a:pt x="3130" y="159"/>
                    <a:pt x="3515" y="189"/>
                    <a:pt x="3901" y="220"/>
                  </a:cubicBezTo>
                </a:path>
              </a:pathLst>
            </a:custGeom>
            <a:noFill/>
            <a:ln w="57150" cap="flat" cmpd="sng">
              <a:solidFill>
                <a:schemeClr val="hlink"/>
              </a:solidFill>
              <a:prstDash val="solid"/>
              <a:round/>
              <a:headEnd type="none" w="med" len="med"/>
              <a:tailEnd type="none" w="med" len="med"/>
            </a:ln>
          </p:spPr>
          <p:txBody>
            <a:bodyPr>
              <a:spAutoFit/>
            </a:bodyPr>
            <a:lstStyle/>
            <a:p>
              <a:endParaRPr lang="en-US"/>
            </a:p>
          </p:txBody>
        </p:sp>
        <p:sp>
          <p:nvSpPr>
            <p:cNvPr id="42017" name="Line 9"/>
            <p:cNvSpPr>
              <a:spLocks noChangeShapeType="1"/>
            </p:cNvSpPr>
            <p:nvPr/>
          </p:nvSpPr>
          <p:spPr bwMode="auto">
            <a:xfrm flipV="1">
              <a:off x="5193" y="1909"/>
              <a:ext cx="0" cy="1996"/>
            </a:xfrm>
            <a:prstGeom prst="line">
              <a:avLst/>
            </a:prstGeom>
            <a:noFill/>
            <a:ln w="57150">
              <a:solidFill>
                <a:schemeClr val="hlink"/>
              </a:solidFill>
              <a:round/>
              <a:headEnd/>
              <a:tailEnd/>
            </a:ln>
          </p:spPr>
          <p:txBody>
            <a:bodyPr>
              <a:spAutoFit/>
            </a:bodyPr>
            <a:lstStyle/>
            <a:p>
              <a:endParaRPr lang="en-US"/>
            </a:p>
          </p:txBody>
        </p:sp>
      </p:grpSp>
      <p:pic>
        <p:nvPicPr>
          <p:cNvPr id="41991" name="Picture 10" descr="camera"/>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4821238" y="4108836"/>
            <a:ext cx="635000" cy="682625"/>
          </a:xfrm>
          <a:prstGeom prst="rect">
            <a:avLst/>
          </a:prstGeom>
          <a:noFill/>
          <a:ln w="9525">
            <a:noFill/>
            <a:miter lim="800000"/>
            <a:headEnd/>
            <a:tailEnd/>
          </a:ln>
          <a:effectLst>
            <a:outerShdw blurRad="50800" dist="38100" dir="18900000" algn="bl" rotWithShape="0">
              <a:prstClr val="black">
                <a:alpha val="40000"/>
              </a:prstClr>
            </a:outerShdw>
          </a:effectLst>
        </p:spPr>
      </p:pic>
      <p:grpSp>
        <p:nvGrpSpPr>
          <p:cNvPr id="3" name="Group 11"/>
          <p:cNvGrpSpPr>
            <a:grpSpLocks/>
          </p:cNvGrpSpPr>
          <p:nvPr/>
        </p:nvGrpSpPr>
        <p:grpSpPr bwMode="auto">
          <a:xfrm>
            <a:off x="6675438" y="4935924"/>
            <a:ext cx="1246187" cy="517525"/>
            <a:chOff x="3334" y="3144"/>
            <a:chExt cx="1859" cy="534"/>
          </a:xfrm>
        </p:grpSpPr>
        <p:sp>
          <p:nvSpPr>
            <p:cNvPr id="42014" name="Line 12"/>
            <p:cNvSpPr>
              <a:spLocks noChangeShapeType="1"/>
            </p:cNvSpPr>
            <p:nvPr/>
          </p:nvSpPr>
          <p:spPr bwMode="auto">
            <a:xfrm flipH="1">
              <a:off x="3345" y="3144"/>
              <a:ext cx="1848" cy="534"/>
            </a:xfrm>
            <a:prstGeom prst="line">
              <a:avLst/>
            </a:prstGeom>
            <a:noFill/>
            <a:ln w="28575">
              <a:solidFill>
                <a:schemeClr val="tx1"/>
              </a:solidFill>
              <a:round/>
              <a:headEnd type="triangle" w="med" len="med"/>
              <a:tailEnd/>
            </a:ln>
          </p:spPr>
          <p:txBody>
            <a:bodyPr lIns="0" tIns="0" rIns="0" bIns="0" anchor="ctr">
              <a:spAutoFit/>
            </a:bodyPr>
            <a:lstStyle/>
            <a:p>
              <a:endParaRPr lang="en-US"/>
            </a:p>
          </p:txBody>
        </p:sp>
        <p:sp>
          <p:nvSpPr>
            <p:cNvPr id="42015" name="Line 13"/>
            <p:cNvSpPr>
              <a:spLocks noChangeShapeType="1"/>
            </p:cNvSpPr>
            <p:nvPr/>
          </p:nvSpPr>
          <p:spPr bwMode="auto">
            <a:xfrm flipH="1">
              <a:off x="3334" y="3678"/>
              <a:ext cx="1859" cy="0"/>
            </a:xfrm>
            <a:prstGeom prst="line">
              <a:avLst/>
            </a:prstGeom>
            <a:noFill/>
            <a:ln w="28575">
              <a:solidFill>
                <a:schemeClr val="tx1"/>
              </a:solidFill>
              <a:round/>
              <a:headEnd type="triangle" w="med" len="med"/>
              <a:tailEnd/>
            </a:ln>
          </p:spPr>
          <p:txBody>
            <a:bodyPr lIns="0" tIns="0" rIns="0" bIns="0" anchor="ctr">
              <a:spAutoFit/>
            </a:bodyPr>
            <a:lstStyle/>
            <a:p>
              <a:endParaRPr lang="en-US"/>
            </a:p>
          </p:txBody>
        </p:sp>
      </p:grpSp>
      <p:sp>
        <p:nvSpPr>
          <p:cNvPr id="41993" name="Line 14"/>
          <p:cNvSpPr>
            <a:spLocks noChangeShapeType="1"/>
          </p:cNvSpPr>
          <p:nvPr/>
        </p:nvSpPr>
        <p:spPr bwMode="auto">
          <a:xfrm flipH="1">
            <a:off x="6675438" y="4308861"/>
            <a:ext cx="503237" cy="1144588"/>
          </a:xfrm>
          <a:prstGeom prst="line">
            <a:avLst/>
          </a:prstGeom>
          <a:noFill/>
          <a:ln w="28575">
            <a:solidFill>
              <a:schemeClr val="tx1"/>
            </a:solidFill>
            <a:round/>
            <a:headEnd type="triangle" w="med" len="med"/>
            <a:tailEnd/>
          </a:ln>
        </p:spPr>
        <p:txBody>
          <a:bodyPr lIns="0" tIns="0" rIns="0" bIns="0" anchor="ctr">
            <a:spAutoFit/>
          </a:bodyPr>
          <a:lstStyle/>
          <a:p>
            <a:endParaRPr lang="en-US"/>
          </a:p>
        </p:txBody>
      </p:sp>
      <p:sp>
        <p:nvSpPr>
          <p:cNvPr id="41994" name="Line 15"/>
          <p:cNvSpPr>
            <a:spLocks noChangeShapeType="1"/>
          </p:cNvSpPr>
          <p:nvPr/>
        </p:nvSpPr>
        <p:spPr bwMode="auto">
          <a:xfrm flipH="1">
            <a:off x="6681788" y="4337436"/>
            <a:ext cx="1257300" cy="1116013"/>
          </a:xfrm>
          <a:prstGeom prst="line">
            <a:avLst/>
          </a:prstGeom>
          <a:noFill/>
          <a:ln w="28575">
            <a:solidFill>
              <a:schemeClr val="tx1"/>
            </a:solidFill>
            <a:round/>
            <a:headEnd type="triangle" w="med" len="med"/>
            <a:tailEnd/>
          </a:ln>
        </p:spPr>
        <p:txBody>
          <a:bodyPr lIns="0" tIns="0" rIns="0" bIns="0" anchor="ctr">
            <a:spAutoFit/>
          </a:bodyPr>
          <a:lstStyle/>
          <a:p>
            <a:endParaRPr lang="en-US"/>
          </a:p>
        </p:txBody>
      </p:sp>
      <p:sp>
        <p:nvSpPr>
          <p:cNvPr id="41995" name="Line 16"/>
          <p:cNvSpPr>
            <a:spLocks noChangeShapeType="1"/>
          </p:cNvSpPr>
          <p:nvPr/>
        </p:nvSpPr>
        <p:spPr bwMode="auto">
          <a:xfrm>
            <a:off x="6327775" y="4415224"/>
            <a:ext cx="354013" cy="1038225"/>
          </a:xfrm>
          <a:prstGeom prst="line">
            <a:avLst/>
          </a:prstGeom>
          <a:noFill/>
          <a:ln w="28575">
            <a:solidFill>
              <a:schemeClr val="tx1"/>
            </a:solidFill>
            <a:round/>
            <a:headEnd type="triangle" w="med" len="med"/>
            <a:tailEnd/>
          </a:ln>
        </p:spPr>
        <p:txBody>
          <a:bodyPr lIns="0" tIns="0" rIns="0" bIns="0" anchor="ctr">
            <a:spAutoFit/>
          </a:bodyPr>
          <a:lstStyle/>
          <a:p>
            <a:endParaRPr lang="en-US"/>
          </a:p>
        </p:txBody>
      </p:sp>
      <p:grpSp>
        <p:nvGrpSpPr>
          <p:cNvPr id="4" name="Group 17"/>
          <p:cNvGrpSpPr>
            <a:grpSpLocks/>
          </p:cNvGrpSpPr>
          <p:nvPr/>
        </p:nvGrpSpPr>
        <p:grpSpPr bwMode="auto">
          <a:xfrm>
            <a:off x="5673725" y="4737486"/>
            <a:ext cx="1001713" cy="715963"/>
            <a:chOff x="1842" y="2652"/>
            <a:chExt cx="1492" cy="1026"/>
          </a:xfrm>
        </p:grpSpPr>
        <p:sp>
          <p:nvSpPr>
            <p:cNvPr id="42012" name="Line 18"/>
            <p:cNvSpPr>
              <a:spLocks noChangeShapeType="1"/>
            </p:cNvSpPr>
            <p:nvPr/>
          </p:nvSpPr>
          <p:spPr bwMode="auto">
            <a:xfrm>
              <a:off x="1914" y="2652"/>
              <a:ext cx="1420" cy="1026"/>
            </a:xfrm>
            <a:prstGeom prst="line">
              <a:avLst/>
            </a:prstGeom>
            <a:noFill/>
            <a:ln w="28575">
              <a:solidFill>
                <a:schemeClr val="tx1"/>
              </a:solidFill>
              <a:round/>
              <a:headEnd type="triangle" w="med" len="med"/>
              <a:tailEnd/>
            </a:ln>
          </p:spPr>
          <p:txBody>
            <a:bodyPr lIns="0" tIns="0" rIns="0" bIns="0" anchor="ctr">
              <a:spAutoFit/>
            </a:bodyPr>
            <a:lstStyle/>
            <a:p>
              <a:endParaRPr lang="en-US"/>
            </a:p>
          </p:txBody>
        </p:sp>
        <p:sp>
          <p:nvSpPr>
            <p:cNvPr id="42013" name="Line 19"/>
            <p:cNvSpPr>
              <a:spLocks noChangeShapeType="1"/>
            </p:cNvSpPr>
            <p:nvPr/>
          </p:nvSpPr>
          <p:spPr bwMode="auto">
            <a:xfrm>
              <a:off x="1842" y="3426"/>
              <a:ext cx="1492" cy="252"/>
            </a:xfrm>
            <a:prstGeom prst="line">
              <a:avLst/>
            </a:prstGeom>
            <a:noFill/>
            <a:ln w="28575">
              <a:solidFill>
                <a:schemeClr val="tx1"/>
              </a:solidFill>
              <a:round/>
              <a:headEnd type="triangle" w="med" len="med"/>
              <a:tailEnd/>
            </a:ln>
          </p:spPr>
          <p:txBody>
            <a:bodyPr lIns="0" tIns="0" rIns="0" bIns="0" anchor="ctr">
              <a:spAutoFit/>
            </a:bodyPr>
            <a:lstStyle/>
            <a:p>
              <a:endParaRPr lang="en-US"/>
            </a:p>
          </p:txBody>
        </p:sp>
      </p:grpSp>
      <p:sp>
        <p:nvSpPr>
          <p:cNvPr id="41997" name="Line 20"/>
          <p:cNvSpPr>
            <a:spLocks noChangeShapeType="1"/>
          </p:cNvSpPr>
          <p:nvPr/>
        </p:nvSpPr>
        <p:spPr bwMode="auto">
          <a:xfrm flipH="1" flipV="1">
            <a:off x="5337175" y="4573974"/>
            <a:ext cx="1392238" cy="898525"/>
          </a:xfrm>
          <a:prstGeom prst="line">
            <a:avLst/>
          </a:prstGeom>
          <a:noFill/>
          <a:ln w="28575">
            <a:solidFill>
              <a:schemeClr val="folHlink"/>
            </a:solidFill>
            <a:round/>
            <a:headEnd type="triangle" w="med" len="med"/>
            <a:tailEnd/>
          </a:ln>
          <a:effectLst>
            <a:outerShdw blurRad="50800" dist="38100" dir="18900000" algn="bl" rotWithShape="0">
              <a:prstClr val="black">
                <a:alpha val="40000"/>
              </a:prstClr>
            </a:outerShdw>
          </a:effectLst>
        </p:spPr>
        <p:txBody>
          <a:bodyPr/>
          <a:lstStyle/>
          <a:p>
            <a:endParaRPr lang="en-US"/>
          </a:p>
        </p:txBody>
      </p:sp>
      <p:sp>
        <p:nvSpPr>
          <p:cNvPr id="41998" name="Oval 21"/>
          <p:cNvSpPr>
            <a:spLocks noChangeArrowheads="1"/>
          </p:cNvSpPr>
          <p:nvPr/>
        </p:nvSpPr>
        <p:spPr bwMode="auto">
          <a:xfrm>
            <a:off x="7777163" y="5264536"/>
            <a:ext cx="188912" cy="392113"/>
          </a:xfrm>
          <a:prstGeom prst="ellipse">
            <a:avLst/>
          </a:prstGeom>
          <a:noFill/>
          <a:ln w="38100">
            <a:solidFill>
              <a:srgbClr val="FF0303"/>
            </a:solidFill>
            <a:round/>
            <a:headEnd/>
            <a:tailEnd/>
          </a:ln>
        </p:spPr>
        <p:txBody>
          <a:bodyPr wrap="none" anchor="ctr"/>
          <a:lstStyle/>
          <a:p>
            <a:endParaRPr lang="en-US"/>
          </a:p>
        </p:txBody>
      </p:sp>
      <p:sp>
        <p:nvSpPr>
          <p:cNvPr id="41999" name="Oval 22"/>
          <p:cNvSpPr>
            <a:spLocks noChangeArrowheads="1"/>
          </p:cNvSpPr>
          <p:nvPr/>
        </p:nvSpPr>
        <p:spPr bwMode="auto">
          <a:xfrm>
            <a:off x="7777163" y="4772411"/>
            <a:ext cx="188912" cy="392113"/>
          </a:xfrm>
          <a:prstGeom prst="ellipse">
            <a:avLst/>
          </a:prstGeom>
          <a:noFill/>
          <a:ln w="38100">
            <a:solidFill>
              <a:srgbClr val="FF0303"/>
            </a:solidFill>
            <a:round/>
            <a:headEnd/>
            <a:tailEnd/>
          </a:ln>
        </p:spPr>
        <p:txBody>
          <a:bodyPr wrap="none" anchor="ctr"/>
          <a:lstStyle/>
          <a:p>
            <a:endParaRPr lang="en-US"/>
          </a:p>
        </p:txBody>
      </p:sp>
      <p:sp>
        <p:nvSpPr>
          <p:cNvPr id="42000" name="Oval 23"/>
          <p:cNvSpPr>
            <a:spLocks noChangeArrowheads="1"/>
          </p:cNvSpPr>
          <p:nvPr/>
        </p:nvSpPr>
        <p:spPr bwMode="auto">
          <a:xfrm>
            <a:off x="7777163" y="4207261"/>
            <a:ext cx="188912" cy="392113"/>
          </a:xfrm>
          <a:prstGeom prst="ellipse">
            <a:avLst/>
          </a:prstGeom>
          <a:noFill/>
          <a:ln w="38100">
            <a:solidFill>
              <a:srgbClr val="FF0303"/>
            </a:solidFill>
            <a:round/>
            <a:headEnd/>
            <a:tailEnd/>
          </a:ln>
        </p:spPr>
        <p:txBody>
          <a:bodyPr wrap="none" anchor="ctr"/>
          <a:lstStyle/>
          <a:p>
            <a:endParaRPr lang="en-US"/>
          </a:p>
        </p:txBody>
      </p:sp>
      <p:grpSp>
        <p:nvGrpSpPr>
          <p:cNvPr id="5" name="Group 24"/>
          <p:cNvGrpSpPr>
            <a:grpSpLocks/>
          </p:cNvGrpSpPr>
          <p:nvPr/>
        </p:nvGrpSpPr>
        <p:grpSpPr bwMode="auto">
          <a:xfrm>
            <a:off x="1184275" y="4219961"/>
            <a:ext cx="2616200" cy="1508125"/>
            <a:chOff x="1292" y="1909"/>
            <a:chExt cx="3901" cy="2163"/>
          </a:xfrm>
        </p:grpSpPr>
        <p:sp>
          <p:nvSpPr>
            <p:cNvPr id="42010" name="Freeform 25"/>
            <p:cNvSpPr>
              <a:spLocks/>
            </p:cNvSpPr>
            <p:nvPr/>
          </p:nvSpPr>
          <p:spPr bwMode="auto">
            <a:xfrm>
              <a:off x="1292" y="3678"/>
              <a:ext cx="3901" cy="394"/>
            </a:xfrm>
            <a:custGeom>
              <a:avLst/>
              <a:gdLst>
                <a:gd name="T0" fmla="*/ 0 w 3901"/>
                <a:gd name="T1" fmla="*/ 356 h 394"/>
                <a:gd name="T2" fmla="*/ 681 w 3901"/>
                <a:gd name="T3" fmla="*/ 265 h 394"/>
                <a:gd name="T4" fmla="*/ 1180 w 3901"/>
                <a:gd name="T5" fmla="*/ 356 h 394"/>
                <a:gd name="T6" fmla="*/ 1724 w 3901"/>
                <a:gd name="T7" fmla="*/ 38 h 394"/>
                <a:gd name="T8" fmla="*/ 2767 w 3901"/>
                <a:gd name="T9" fmla="*/ 129 h 394"/>
                <a:gd name="T10" fmla="*/ 3901 w 3901"/>
                <a:gd name="T11" fmla="*/ 220 h 394"/>
                <a:gd name="T12" fmla="*/ 0 60000 65536"/>
                <a:gd name="T13" fmla="*/ 0 60000 65536"/>
                <a:gd name="T14" fmla="*/ 0 60000 65536"/>
                <a:gd name="T15" fmla="*/ 0 60000 65536"/>
                <a:gd name="T16" fmla="*/ 0 60000 65536"/>
                <a:gd name="T17" fmla="*/ 0 60000 65536"/>
                <a:gd name="T18" fmla="*/ 0 w 3901"/>
                <a:gd name="T19" fmla="*/ 0 h 394"/>
                <a:gd name="T20" fmla="*/ 3901 w 3901"/>
                <a:gd name="T21" fmla="*/ 394 h 394"/>
              </a:gdLst>
              <a:ahLst/>
              <a:cxnLst>
                <a:cxn ang="T12">
                  <a:pos x="T0" y="T1"/>
                </a:cxn>
                <a:cxn ang="T13">
                  <a:pos x="T2" y="T3"/>
                </a:cxn>
                <a:cxn ang="T14">
                  <a:pos x="T4" y="T5"/>
                </a:cxn>
                <a:cxn ang="T15">
                  <a:pos x="T6" y="T7"/>
                </a:cxn>
                <a:cxn ang="T16">
                  <a:pos x="T8" y="T9"/>
                </a:cxn>
                <a:cxn ang="T17">
                  <a:pos x="T10" y="T11"/>
                </a:cxn>
              </a:cxnLst>
              <a:rect l="T18" t="T19" r="T20" b="T21"/>
              <a:pathLst>
                <a:path w="3901" h="394">
                  <a:moveTo>
                    <a:pt x="0" y="356"/>
                  </a:moveTo>
                  <a:cubicBezTo>
                    <a:pt x="242" y="310"/>
                    <a:pt x="484" y="265"/>
                    <a:pt x="681" y="265"/>
                  </a:cubicBezTo>
                  <a:cubicBezTo>
                    <a:pt x="878" y="265"/>
                    <a:pt x="1006" y="394"/>
                    <a:pt x="1180" y="356"/>
                  </a:cubicBezTo>
                  <a:cubicBezTo>
                    <a:pt x="1354" y="318"/>
                    <a:pt x="1460" y="76"/>
                    <a:pt x="1724" y="38"/>
                  </a:cubicBezTo>
                  <a:cubicBezTo>
                    <a:pt x="1988" y="0"/>
                    <a:pt x="2404" y="99"/>
                    <a:pt x="2767" y="129"/>
                  </a:cubicBezTo>
                  <a:cubicBezTo>
                    <a:pt x="3130" y="159"/>
                    <a:pt x="3515" y="189"/>
                    <a:pt x="3901" y="220"/>
                  </a:cubicBezTo>
                </a:path>
              </a:pathLst>
            </a:custGeom>
            <a:noFill/>
            <a:ln w="57150" cap="flat" cmpd="sng">
              <a:solidFill>
                <a:schemeClr val="hlink"/>
              </a:solidFill>
              <a:prstDash val="solid"/>
              <a:round/>
              <a:headEnd type="none" w="med" len="med"/>
              <a:tailEnd type="none" w="med" len="med"/>
            </a:ln>
          </p:spPr>
          <p:txBody>
            <a:bodyPr>
              <a:spAutoFit/>
            </a:bodyPr>
            <a:lstStyle/>
            <a:p>
              <a:endParaRPr lang="en-US"/>
            </a:p>
          </p:txBody>
        </p:sp>
        <p:sp>
          <p:nvSpPr>
            <p:cNvPr id="42011" name="Line 26"/>
            <p:cNvSpPr>
              <a:spLocks noChangeShapeType="1"/>
            </p:cNvSpPr>
            <p:nvPr/>
          </p:nvSpPr>
          <p:spPr bwMode="auto">
            <a:xfrm flipV="1">
              <a:off x="5193" y="1909"/>
              <a:ext cx="0" cy="1996"/>
            </a:xfrm>
            <a:prstGeom prst="line">
              <a:avLst/>
            </a:prstGeom>
            <a:noFill/>
            <a:ln w="57150">
              <a:solidFill>
                <a:schemeClr val="hlink"/>
              </a:solidFill>
              <a:round/>
              <a:headEnd/>
              <a:tailEnd/>
            </a:ln>
          </p:spPr>
          <p:txBody>
            <a:bodyPr>
              <a:spAutoFit/>
            </a:bodyPr>
            <a:lstStyle/>
            <a:p>
              <a:endParaRPr lang="en-US"/>
            </a:p>
          </p:txBody>
        </p:sp>
      </p:grpSp>
      <p:pic>
        <p:nvPicPr>
          <p:cNvPr id="42002" name="Picture 27" descr="camera"/>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700088" y="4108836"/>
            <a:ext cx="635000" cy="682625"/>
          </a:xfrm>
          <a:prstGeom prst="rect">
            <a:avLst/>
          </a:prstGeom>
          <a:noFill/>
          <a:ln w="9525">
            <a:noFill/>
            <a:miter lim="800000"/>
            <a:headEnd/>
            <a:tailEnd/>
          </a:ln>
          <a:effectLst>
            <a:outerShdw blurRad="50800" dist="38100" dir="18900000" algn="bl" rotWithShape="0">
              <a:prstClr val="black">
                <a:alpha val="40000"/>
              </a:prstClr>
            </a:outerShdw>
          </a:effectLst>
        </p:spPr>
      </p:pic>
      <p:sp>
        <p:nvSpPr>
          <p:cNvPr id="42003" name="Line 28"/>
          <p:cNvSpPr>
            <a:spLocks noChangeShapeType="1"/>
          </p:cNvSpPr>
          <p:nvPr/>
        </p:nvSpPr>
        <p:spPr bwMode="auto">
          <a:xfrm flipH="1" flipV="1">
            <a:off x="1216025" y="4573974"/>
            <a:ext cx="1392238" cy="898525"/>
          </a:xfrm>
          <a:prstGeom prst="line">
            <a:avLst/>
          </a:prstGeom>
          <a:noFill/>
          <a:ln w="28575">
            <a:solidFill>
              <a:schemeClr val="folHlink"/>
            </a:solidFill>
            <a:round/>
            <a:headEnd type="triangle" w="med" len="med"/>
            <a:tailEnd/>
          </a:ln>
          <a:effectLst>
            <a:outerShdw blurRad="50800" dist="38100" dir="18900000" algn="bl" rotWithShape="0">
              <a:prstClr val="black">
                <a:alpha val="40000"/>
              </a:prstClr>
            </a:outerShdw>
          </a:effectLst>
        </p:spPr>
        <p:txBody>
          <a:bodyPr/>
          <a:lstStyle/>
          <a:p>
            <a:endParaRPr lang="en-US"/>
          </a:p>
        </p:txBody>
      </p:sp>
      <p:sp>
        <p:nvSpPr>
          <p:cNvPr id="42004" name="Oval 29"/>
          <p:cNvSpPr>
            <a:spLocks noChangeArrowheads="1"/>
          </p:cNvSpPr>
          <p:nvPr/>
        </p:nvSpPr>
        <p:spPr bwMode="auto">
          <a:xfrm>
            <a:off x="2351088" y="5353436"/>
            <a:ext cx="433387" cy="188913"/>
          </a:xfrm>
          <a:prstGeom prst="ellipse">
            <a:avLst/>
          </a:prstGeom>
          <a:noFill/>
          <a:ln w="38100">
            <a:solidFill>
              <a:srgbClr val="FF0303"/>
            </a:solidFill>
            <a:round/>
            <a:headEnd/>
            <a:tailEnd/>
          </a:ln>
        </p:spPr>
        <p:txBody>
          <a:bodyPr wrap="none" anchor="ctr"/>
          <a:lstStyle/>
          <a:p>
            <a:endParaRPr lang="en-US"/>
          </a:p>
        </p:txBody>
      </p:sp>
      <p:sp>
        <p:nvSpPr>
          <p:cNvPr id="474142" name="Text Box 30"/>
          <p:cNvSpPr txBox="1">
            <a:spLocks noChangeArrowheads="1"/>
          </p:cNvSpPr>
          <p:nvPr/>
        </p:nvSpPr>
        <p:spPr bwMode="auto">
          <a:xfrm>
            <a:off x="1059295" y="3689736"/>
            <a:ext cx="2720617" cy="430887"/>
          </a:xfrm>
          <a:prstGeom prst="rect">
            <a:avLst/>
          </a:prstGeom>
          <a:noFill/>
          <a:ln w="9525">
            <a:noFill/>
            <a:miter lim="800000"/>
            <a:headEnd/>
            <a:tailEnd/>
          </a:ln>
          <a:effectLst/>
        </p:spPr>
        <p:txBody>
          <a:bodyPr wrap="none">
            <a:spAutoFit/>
          </a:bodyPr>
          <a:lstStyle/>
          <a:p>
            <a:pPr>
              <a:defRPr/>
            </a:pPr>
            <a:r>
              <a:rPr lang="en-US" sz="2200" dirty="0" smtClean="0">
                <a:latin typeface="+mn-lt"/>
              </a:rPr>
              <a:t>Direct use of the PM</a:t>
            </a:r>
            <a:endParaRPr lang="cs-CZ" sz="2200" dirty="0">
              <a:latin typeface="+mn-lt"/>
            </a:endParaRPr>
          </a:p>
        </p:txBody>
      </p:sp>
      <p:sp>
        <p:nvSpPr>
          <p:cNvPr id="474143" name="Text Box 31"/>
          <p:cNvSpPr txBox="1">
            <a:spLocks noChangeArrowheads="1"/>
          </p:cNvSpPr>
          <p:nvPr/>
        </p:nvSpPr>
        <p:spPr bwMode="auto">
          <a:xfrm>
            <a:off x="5532438" y="3689736"/>
            <a:ext cx="2327275" cy="431800"/>
          </a:xfrm>
          <a:prstGeom prst="rect">
            <a:avLst/>
          </a:prstGeom>
          <a:noFill/>
          <a:ln w="9525">
            <a:noFill/>
            <a:miter lim="800000"/>
            <a:headEnd/>
            <a:tailEnd/>
          </a:ln>
          <a:effectLst/>
        </p:spPr>
        <p:txBody>
          <a:bodyPr wrap="none">
            <a:spAutoFit/>
          </a:bodyPr>
          <a:lstStyle/>
          <a:p>
            <a:pPr>
              <a:defRPr/>
            </a:pPr>
            <a:r>
              <a:rPr lang="en-US" sz="2200" b="1" dirty="0">
                <a:latin typeface="+mn-lt"/>
              </a:rPr>
              <a:t>final gathering</a:t>
            </a:r>
            <a:endParaRPr lang="cs-CZ" sz="2200" b="1" dirty="0">
              <a:latin typeface="+mn-lt"/>
            </a:endParaRPr>
          </a:p>
        </p:txBody>
      </p:sp>
      <p:sp>
        <p:nvSpPr>
          <p:cNvPr id="474144" name="Text Box 32"/>
          <p:cNvSpPr txBox="1">
            <a:spLocks noChangeArrowheads="1"/>
          </p:cNvSpPr>
          <p:nvPr/>
        </p:nvSpPr>
        <p:spPr bwMode="auto">
          <a:xfrm>
            <a:off x="5534025" y="4086611"/>
            <a:ext cx="1875835" cy="369332"/>
          </a:xfrm>
          <a:prstGeom prst="rect">
            <a:avLst/>
          </a:prstGeom>
          <a:solidFill>
            <a:schemeClr val="bg1"/>
          </a:solidFill>
          <a:ln w="9525">
            <a:noFill/>
            <a:miter lim="800000"/>
            <a:headEnd/>
            <a:tailEnd/>
          </a:ln>
          <a:effectLst/>
        </p:spPr>
        <p:txBody>
          <a:bodyPr wrap="none">
            <a:spAutoFit/>
          </a:bodyPr>
          <a:lstStyle/>
          <a:p>
            <a:pPr>
              <a:defRPr/>
            </a:pPr>
            <a:r>
              <a:rPr lang="en-US" dirty="0">
                <a:solidFill>
                  <a:schemeClr val="tx2"/>
                </a:solidFill>
                <a:latin typeface="+mn-lt"/>
              </a:rPr>
              <a:t>500 – 5000 </a:t>
            </a:r>
            <a:r>
              <a:rPr lang="en-US" dirty="0" smtClean="0">
                <a:solidFill>
                  <a:schemeClr val="tx2"/>
                </a:solidFill>
                <a:latin typeface="+mn-lt"/>
              </a:rPr>
              <a:t>rays</a:t>
            </a:r>
            <a:endParaRPr lang="cs-CZ" dirty="0">
              <a:solidFill>
                <a:schemeClr val="tx2"/>
              </a:solidFill>
              <a:latin typeface="+mn-lt"/>
            </a:endParaRPr>
          </a:p>
        </p:txBody>
      </p:sp>
      <p:sp>
        <p:nvSpPr>
          <p:cNvPr id="34" name="Rectangle 33"/>
          <p:cNvSpPr/>
          <p:nvPr/>
        </p:nvSpPr>
        <p:spPr>
          <a:xfrm>
            <a:off x="539750" y="5728086"/>
            <a:ext cx="3527425" cy="1015663"/>
          </a:xfrm>
          <a:prstGeom prst="rect">
            <a:avLst/>
          </a:prstGeom>
        </p:spPr>
        <p:txBody>
          <a:bodyPr>
            <a:spAutoFit/>
          </a:bodyPr>
          <a:lstStyle/>
          <a:p>
            <a:pPr>
              <a:defRPr/>
            </a:pPr>
            <a:r>
              <a:rPr lang="en-US" sz="2000" dirty="0" smtClean="0">
                <a:latin typeface="+mn-lt"/>
              </a:rPr>
              <a:t>Information in the global photon map is too noisy for a direct use</a:t>
            </a:r>
            <a:endParaRPr lang="en-US" sz="2000" dirty="0">
              <a:latin typeface="+mn-lt"/>
            </a:endParaRPr>
          </a:p>
        </p:txBody>
      </p:sp>
      <p:sp>
        <p:nvSpPr>
          <p:cNvPr id="35" name="Rectangle 34"/>
          <p:cNvSpPr/>
          <p:nvPr/>
        </p:nvSpPr>
        <p:spPr>
          <a:xfrm>
            <a:off x="4821238" y="5728086"/>
            <a:ext cx="3927226" cy="707886"/>
          </a:xfrm>
          <a:prstGeom prst="rect">
            <a:avLst/>
          </a:prstGeom>
        </p:spPr>
        <p:txBody>
          <a:bodyPr wrap="square">
            <a:spAutoFit/>
          </a:bodyPr>
          <a:lstStyle/>
          <a:p>
            <a:pPr>
              <a:defRPr/>
            </a:pPr>
            <a:r>
              <a:rPr lang="en-US" sz="2000" dirty="0" smtClean="0">
                <a:latin typeface="+mn-lt"/>
              </a:rPr>
              <a:t>Inaccuracy in the global photon map is “averaged out”</a:t>
            </a:r>
            <a:endParaRPr lang="en-US" sz="2000" dirty="0">
              <a:latin typeface="+mn-lt"/>
            </a:endParaRPr>
          </a:p>
        </p:txBody>
      </p:sp>
      <p:sp>
        <p:nvSpPr>
          <p:cNvPr id="37" name="Zástupný symbol pro zápatí 36"/>
          <p:cNvSpPr>
            <a:spLocks noGrp="1"/>
          </p:cNvSpPr>
          <p:nvPr>
            <p:ph type="ftr" sz="quarter" idx="11"/>
          </p:nvPr>
        </p:nvSpPr>
        <p:spPr/>
        <p:txBody>
          <a:bodyPr/>
          <a:lstStyle/>
          <a:p>
            <a:pPr>
              <a:defRPr/>
            </a:pPr>
            <a:r>
              <a:rPr lang="en-US" altLang="en-US" smtClean="0"/>
              <a:t>CG III (NPGR010) - J. Křivánek 2015</a:t>
            </a:r>
            <a:endParaRPr lang="en-US" alt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pPr eaLnBrk="1" hangingPunct="1"/>
            <a:r>
              <a:rPr lang="en-US" dirty="0" smtClean="0"/>
              <a:t>Why is there no final gathering for caustics?</a:t>
            </a:r>
            <a:endParaRPr lang="en-US" dirty="0" smtClean="0"/>
          </a:p>
        </p:txBody>
      </p:sp>
      <p:sp>
        <p:nvSpPr>
          <p:cNvPr id="43011" name="Content Placeholder 2"/>
          <p:cNvSpPr>
            <a:spLocks noGrp="1"/>
          </p:cNvSpPr>
          <p:nvPr>
            <p:ph idx="1"/>
          </p:nvPr>
        </p:nvSpPr>
        <p:spPr/>
        <p:txBody>
          <a:bodyPr/>
          <a:lstStyle/>
          <a:p>
            <a:pPr eaLnBrk="1" hangingPunct="1"/>
            <a:r>
              <a:rPr lang="en-US" dirty="0" smtClean="0"/>
              <a:t>Caustics </a:t>
            </a:r>
            <a:r>
              <a:rPr lang="cs-CZ" dirty="0" smtClean="0"/>
              <a:t>= </a:t>
            </a:r>
            <a:r>
              <a:rPr lang="en-US" dirty="0" smtClean="0"/>
              <a:t>light focusing </a:t>
            </a:r>
            <a:r>
              <a:rPr lang="cs-CZ" dirty="0" smtClean="0"/>
              <a:t>=&gt; </a:t>
            </a:r>
            <a:r>
              <a:rPr lang="en-US" dirty="0" smtClean="0"/>
              <a:t>sufficient photon density</a:t>
            </a:r>
            <a:r>
              <a:rPr lang="cs-CZ" dirty="0" smtClean="0"/>
              <a:t/>
            </a:r>
            <a:br>
              <a:rPr lang="cs-CZ" dirty="0" smtClean="0"/>
            </a:br>
            <a:r>
              <a:rPr lang="cs-CZ" dirty="0" smtClean="0"/>
              <a:t>(</a:t>
            </a:r>
            <a:r>
              <a:rPr lang="en-US" dirty="0" smtClean="0"/>
              <a:t>beware, it’s just a heuristic, may not always work well</a:t>
            </a:r>
            <a:r>
              <a:rPr lang="cs-CZ" dirty="0" smtClean="0"/>
              <a:t>)</a:t>
            </a:r>
            <a:endParaRPr lang="cs-CZ" dirty="0" smtClean="0"/>
          </a:p>
          <a:p>
            <a:pPr eaLnBrk="1" hangingPunct="1">
              <a:buFont typeface="Wingdings" pitchFamily="2" charset="2"/>
              <a:buNone/>
            </a:pPr>
            <a:endParaRPr lang="cs-CZ" dirty="0" smtClean="0"/>
          </a:p>
          <a:p>
            <a:pPr eaLnBrk="1" hangingPunct="1"/>
            <a:endParaRPr lang="cs-CZ" dirty="0" smtClean="0"/>
          </a:p>
        </p:txBody>
      </p:sp>
      <p:pic>
        <p:nvPicPr>
          <p:cNvPr id="43012" name="Picture 1"/>
          <p:cNvPicPr>
            <a:picLocks noChangeAspect="1" noChangeArrowheads="1"/>
          </p:cNvPicPr>
          <p:nvPr/>
        </p:nvPicPr>
        <p:blipFill>
          <a:blip r:embed="rId2" cstate="print"/>
          <a:srcRect/>
          <a:stretch>
            <a:fillRect/>
          </a:stretch>
        </p:blipFill>
        <p:spPr bwMode="auto">
          <a:xfrm>
            <a:off x="1979613" y="2541860"/>
            <a:ext cx="5524500" cy="4127500"/>
          </a:xfrm>
          <a:prstGeom prst="rect">
            <a:avLst/>
          </a:prstGeom>
          <a:noFill/>
          <a:ln w="9525">
            <a:noFill/>
            <a:miter lim="800000"/>
            <a:headEnd/>
            <a:tailEnd/>
          </a:ln>
        </p:spPr>
      </p:pic>
      <p:sp>
        <p:nvSpPr>
          <p:cNvPr id="6" name="Zástupný symbol pro zápatí 5"/>
          <p:cNvSpPr>
            <a:spLocks noGrp="1"/>
          </p:cNvSpPr>
          <p:nvPr>
            <p:ph type="ftr" sz="quarter" idx="11"/>
          </p:nvPr>
        </p:nvSpPr>
        <p:spPr/>
        <p:txBody>
          <a:bodyPr/>
          <a:lstStyle/>
          <a:p>
            <a:pPr>
              <a:defRPr/>
            </a:pPr>
            <a:r>
              <a:rPr lang="en-US" altLang="en-US" smtClean="0"/>
              <a:t>CG III (NPGR010) - J. Křivánek 2015</a:t>
            </a:r>
            <a:endParaRPr lang="en-US" alt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eaLnBrk="1" hangingPunct="1"/>
            <a:r>
              <a:rPr lang="en-US" dirty="0" smtClean="0"/>
              <a:t>Accelerating final gathering</a:t>
            </a:r>
            <a:endParaRPr lang="en-US" dirty="0" smtClean="0"/>
          </a:p>
        </p:txBody>
      </p:sp>
      <p:sp>
        <p:nvSpPr>
          <p:cNvPr id="44035" name="Content Placeholder 2"/>
          <p:cNvSpPr>
            <a:spLocks noGrp="1"/>
          </p:cNvSpPr>
          <p:nvPr>
            <p:ph idx="1"/>
          </p:nvPr>
        </p:nvSpPr>
        <p:spPr/>
        <p:txBody>
          <a:bodyPr/>
          <a:lstStyle/>
          <a:p>
            <a:pPr eaLnBrk="1" hangingPunct="1"/>
            <a:r>
              <a:rPr lang="cs-CZ" b="1" dirty="0" err="1" smtClean="0"/>
              <a:t>Irradiance</a:t>
            </a:r>
            <a:r>
              <a:rPr lang="cs-CZ" b="1" dirty="0" smtClean="0"/>
              <a:t> </a:t>
            </a:r>
            <a:r>
              <a:rPr lang="cs-CZ" b="1" dirty="0" err="1" smtClean="0"/>
              <a:t>caching</a:t>
            </a:r>
            <a:r>
              <a:rPr lang="cs-CZ" dirty="0" smtClean="0"/>
              <a:t> </a:t>
            </a:r>
            <a:r>
              <a:rPr lang="cs-CZ" dirty="0" smtClean="0"/>
              <a:t>(</a:t>
            </a:r>
            <a:r>
              <a:rPr lang="en-US" dirty="0" smtClean="0"/>
              <a:t>next time</a:t>
            </a:r>
            <a:r>
              <a:rPr lang="cs-CZ" dirty="0" smtClean="0"/>
              <a:t>)</a:t>
            </a:r>
            <a:endParaRPr lang="en-US" dirty="0" smtClean="0"/>
          </a:p>
        </p:txBody>
      </p:sp>
      <p:pic>
        <p:nvPicPr>
          <p:cNvPr id="44036" name="Picture 23"/>
          <p:cNvPicPr>
            <a:picLocks noChangeAspect="1" noChangeArrowheads="1"/>
          </p:cNvPicPr>
          <p:nvPr/>
        </p:nvPicPr>
        <p:blipFill>
          <a:blip r:embed="rId2" cstate="print"/>
          <a:srcRect/>
          <a:stretch>
            <a:fillRect/>
          </a:stretch>
        </p:blipFill>
        <p:spPr bwMode="auto">
          <a:xfrm>
            <a:off x="3059113" y="2420938"/>
            <a:ext cx="3459162" cy="3459162"/>
          </a:xfrm>
          <a:prstGeom prst="rect">
            <a:avLst/>
          </a:prstGeom>
          <a:noFill/>
          <a:ln w="9525">
            <a:solidFill>
              <a:schemeClr val="tx1"/>
            </a:solidFill>
            <a:miter lim="800000"/>
            <a:headEnd/>
            <a:tailEnd/>
          </a:ln>
        </p:spPr>
      </p:pic>
      <p:sp>
        <p:nvSpPr>
          <p:cNvPr id="6" name="Zástupný symbol pro zápatí 5"/>
          <p:cNvSpPr>
            <a:spLocks noGrp="1"/>
          </p:cNvSpPr>
          <p:nvPr>
            <p:ph type="ftr" sz="quarter" idx="11"/>
          </p:nvPr>
        </p:nvSpPr>
        <p:spPr/>
        <p:txBody>
          <a:bodyPr/>
          <a:lstStyle/>
          <a:p>
            <a:pPr>
              <a:defRPr/>
            </a:pPr>
            <a:r>
              <a:rPr lang="en-US" altLang="en-US" smtClean="0"/>
              <a:t>CG III (NPGR010) - J. Křivánek 2015</a:t>
            </a:r>
            <a:endParaRPr lang="en-US" alt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dirty="0" smtClean="0"/>
              <a:t>Results</a:t>
            </a:r>
            <a:endParaRPr lang="en-US" dirty="0" smtClean="0"/>
          </a:p>
        </p:txBody>
      </p:sp>
      <p:sp>
        <p:nvSpPr>
          <p:cNvPr id="46083" name="Rectangle 3"/>
          <p:cNvSpPr>
            <a:spLocks noGrp="1" noChangeArrowheads="1"/>
          </p:cNvSpPr>
          <p:nvPr>
            <p:ph type="body" idx="1"/>
          </p:nvPr>
        </p:nvSpPr>
        <p:spPr/>
        <p:txBody>
          <a:bodyPr/>
          <a:lstStyle/>
          <a:p>
            <a:pPr eaLnBrk="1" hangingPunct="1"/>
            <a:endParaRPr lang="cs-CZ" smtClean="0"/>
          </a:p>
        </p:txBody>
      </p:sp>
      <p:pic>
        <p:nvPicPr>
          <p:cNvPr id="46084" name="Picture 4"/>
          <p:cNvPicPr>
            <a:picLocks noChangeAspect="1" noChangeArrowheads="1"/>
          </p:cNvPicPr>
          <p:nvPr/>
        </p:nvPicPr>
        <p:blipFill>
          <a:blip r:embed="rId2" cstate="print"/>
          <a:srcRect/>
          <a:stretch>
            <a:fillRect/>
          </a:stretch>
        </p:blipFill>
        <p:spPr bwMode="auto">
          <a:xfrm>
            <a:off x="468313" y="1990725"/>
            <a:ext cx="2735262" cy="2097088"/>
          </a:xfrm>
          <a:prstGeom prst="rect">
            <a:avLst/>
          </a:prstGeom>
          <a:noFill/>
          <a:ln w="9525">
            <a:noFill/>
            <a:miter lim="800000"/>
            <a:headEnd/>
            <a:tailEnd/>
          </a:ln>
        </p:spPr>
      </p:pic>
      <p:pic>
        <p:nvPicPr>
          <p:cNvPr id="46085" name="Picture 5"/>
          <p:cNvPicPr>
            <a:picLocks noChangeAspect="1" noChangeArrowheads="1"/>
          </p:cNvPicPr>
          <p:nvPr/>
        </p:nvPicPr>
        <p:blipFill>
          <a:blip r:embed="rId3" cstate="print"/>
          <a:srcRect/>
          <a:stretch>
            <a:fillRect/>
          </a:stretch>
        </p:blipFill>
        <p:spPr bwMode="auto">
          <a:xfrm>
            <a:off x="3348038" y="1989138"/>
            <a:ext cx="2724150" cy="2082800"/>
          </a:xfrm>
          <a:prstGeom prst="rect">
            <a:avLst/>
          </a:prstGeom>
          <a:noFill/>
          <a:ln w="9525">
            <a:noFill/>
            <a:miter lim="800000"/>
            <a:headEnd/>
            <a:tailEnd/>
          </a:ln>
        </p:spPr>
      </p:pic>
      <p:pic>
        <p:nvPicPr>
          <p:cNvPr id="46086" name="Picture 6"/>
          <p:cNvPicPr>
            <a:picLocks noChangeAspect="1" noChangeArrowheads="1"/>
          </p:cNvPicPr>
          <p:nvPr/>
        </p:nvPicPr>
        <p:blipFill>
          <a:blip r:embed="rId4" cstate="print"/>
          <a:srcRect/>
          <a:stretch>
            <a:fillRect/>
          </a:stretch>
        </p:blipFill>
        <p:spPr bwMode="auto">
          <a:xfrm>
            <a:off x="6156325" y="1990725"/>
            <a:ext cx="2736850" cy="2093913"/>
          </a:xfrm>
          <a:prstGeom prst="rect">
            <a:avLst/>
          </a:prstGeom>
          <a:noFill/>
          <a:ln w="9525">
            <a:noFill/>
            <a:miter lim="800000"/>
            <a:headEnd/>
            <a:tailEnd/>
          </a:ln>
        </p:spPr>
      </p:pic>
      <p:sp>
        <p:nvSpPr>
          <p:cNvPr id="355335" name="Text Box 7"/>
          <p:cNvSpPr txBox="1">
            <a:spLocks noChangeArrowheads="1"/>
          </p:cNvSpPr>
          <p:nvPr/>
        </p:nvSpPr>
        <p:spPr bwMode="auto">
          <a:xfrm>
            <a:off x="395288" y="4221163"/>
            <a:ext cx="2881312" cy="430212"/>
          </a:xfrm>
          <a:prstGeom prst="rect">
            <a:avLst/>
          </a:prstGeom>
          <a:noFill/>
          <a:ln w="9525">
            <a:noFill/>
            <a:miter lim="800000"/>
            <a:headEnd/>
            <a:tailEnd/>
          </a:ln>
          <a:effectLst/>
        </p:spPr>
        <p:txBody>
          <a:bodyPr>
            <a:spAutoFit/>
          </a:bodyPr>
          <a:lstStyle/>
          <a:p>
            <a:pPr>
              <a:defRPr/>
            </a:pPr>
            <a:r>
              <a:rPr lang="cs-CZ" sz="2200" dirty="0">
                <a:latin typeface="+mn-lt"/>
              </a:rPr>
              <a:t>přímé osvětlení (21</a:t>
            </a:r>
            <a:r>
              <a:rPr lang="en-US" sz="2200" dirty="0">
                <a:latin typeface="+mn-lt"/>
              </a:rPr>
              <a:t> </a:t>
            </a:r>
            <a:r>
              <a:rPr lang="cs-CZ" sz="2200" dirty="0">
                <a:latin typeface="+mn-lt"/>
              </a:rPr>
              <a:t>s)</a:t>
            </a:r>
            <a:endParaRPr lang="en-US" sz="2200" dirty="0">
              <a:latin typeface="+mn-lt"/>
            </a:endParaRPr>
          </a:p>
        </p:txBody>
      </p:sp>
      <p:sp>
        <p:nvSpPr>
          <p:cNvPr id="355336" name="Text Box 8"/>
          <p:cNvSpPr txBox="1">
            <a:spLocks noChangeArrowheads="1"/>
          </p:cNvSpPr>
          <p:nvPr/>
        </p:nvSpPr>
        <p:spPr bwMode="auto">
          <a:xfrm>
            <a:off x="3714750" y="4244975"/>
            <a:ext cx="2009775" cy="430213"/>
          </a:xfrm>
          <a:prstGeom prst="rect">
            <a:avLst/>
          </a:prstGeom>
          <a:noFill/>
          <a:ln w="9525">
            <a:noFill/>
            <a:miter lim="800000"/>
            <a:headEnd/>
            <a:tailEnd/>
          </a:ln>
          <a:effectLst/>
        </p:spPr>
        <p:txBody>
          <a:bodyPr wrap="none">
            <a:spAutoFit/>
          </a:bodyPr>
          <a:lstStyle/>
          <a:p>
            <a:pPr>
              <a:defRPr/>
            </a:pPr>
            <a:r>
              <a:rPr lang="cs-CZ" sz="2200" dirty="0">
                <a:latin typeface="+mn-lt"/>
              </a:rPr>
              <a:t>kaustiky (45 s)</a:t>
            </a:r>
            <a:endParaRPr lang="en-US" sz="2200" dirty="0">
              <a:latin typeface="+mn-lt"/>
            </a:endParaRPr>
          </a:p>
        </p:txBody>
      </p:sp>
      <p:sp>
        <p:nvSpPr>
          <p:cNvPr id="355337" name="Text Box 9"/>
          <p:cNvSpPr txBox="1">
            <a:spLocks noChangeArrowheads="1"/>
          </p:cNvSpPr>
          <p:nvPr/>
        </p:nvSpPr>
        <p:spPr bwMode="auto">
          <a:xfrm>
            <a:off x="6875463" y="4244975"/>
            <a:ext cx="1290637" cy="430213"/>
          </a:xfrm>
          <a:prstGeom prst="rect">
            <a:avLst/>
          </a:prstGeom>
          <a:noFill/>
          <a:ln w="9525">
            <a:noFill/>
            <a:miter lim="800000"/>
            <a:headEnd/>
            <a:tailEnd/>
          </a:ln>
          <a:effectLst/>
        </p:spPr>
        <p:txBody>
          <a:bodyPr wrap="none">
            <a:spAutoFit/>
          </a:bodyPr>
          <a:lstStyle/>
          <a:p>
            <a:pPr>
              <a:defRPr/>
            </a:pPr>
            <a:r>
              <a:rPr lang="cs-CZ" sz="2200" dirty="0">
                <a:latin typeface="+mn-lt"/>
              </a:rPr>
              <a:t>GI (66 s)</a:t>
            </a:r>
            <a:endParaRPr lang="en-US" sz="2200" dirty="0">
              <a:latin typeface="+mn-lt"/>
            </a:endParaRPr>
          </a:p>
        </p:txBody>
      </p:sp>
      <p:sp>
        <p:nvSpPr>
          <p:cNvPr id="355338" name="Text Box 10"/>
          <p:cNvSpPr txBox="1">
            <a:spLocks noChangeArrowheads="1"/>
          </p:cNvSpPr>
          <p:nvPr/>
        </p:nvSpPr>
        <p:spPr bwMode="auto">
          <a:xfrm>
            <a:off x="6670675" y="4799013"/>
            <a:ext cx="2018501" cy="646331"/>
          </a:xfrm>
          <a:prstGeom prst="rect">
            <a:avLst/>
          </a:prstGeom>
          <a:noFill/>
          <a:ln w="9525">
            <a:noFill/>
            <a:miter lim="800000"/>
            <a:headEnd/>
            <a:tailEnd/>
          </a:ln>
          <a:effectLst/>
        </p:spPr>
        <p:txBody>
          <a:bodyPr wrap="none">
            <a:spAutoFit/>
          </a:bodyPr>
          <a:lstStyle/>
          <a:p>
            <a:pPr>
              <a:defRPr/>
            </a:pPr>
            <a:r>
              <a:rPr lang="cs-CZ" dirty="0">
                <a:latin typeface="+mn-lt"/>
              </a:rPr>
              <a:t>200 000 </a:t>
            </a:r>
            <a:r>
              <a:rPr lang="en-US" dirty="0" smtClean="0">
                <a:latin typeface="+mn-lt"/>
              </a:rPr>
              <a:t>photons </a:t>
            </a:r>
            <a:br>
              <a:rPr lang="en-US" dirty="0" smtClean="0">
                <a:latin typeface="+mn-lt"/>
              </a:rPr>
            </a:br>
            <a:r>
              <a:rPr lang="en-US" dirty="0" smtClean="0">
                <a:latin typeface="+mn-lt"/>
              </a:rPr>
              <a:t>in the global map</a:t>
            </a:r>
            <a:endParaRPr lang="cs-CZ" dirty="0">
              <a:latin typeface="+mn-lt"/>
            </a:endParaRPr>
          </a:p>
        </p:txBody>
      </p:sp>
      <p:sp>
        <p:nvSpPr>
          <p:cNvPr id="355339" name="Text Box 11"/>
          <p:cNvSpPr txBox="1">
            <a:spLocks noChangeArrowheads="1"/>
          </p:cNvSpPr>
          <p:nvPr/>
        </p:nvSpPr>
        <p:spPr bwMode="auto">
          <a:xfrm>
            <a:off x="3859213" y="4799013"/>
            <a:ext cx="2040943" cy="646331"/>
          </a:xfrm>
          <a:prstGeom prst="rect">
            <a:avLst/>
          </a:prstGeom>
          <a:noFill/>
          <a:ln w="9525">
            <a:noFill/>
            <a:miter lim="800000"/>
            <a:headEnd/>
            <a:tailEnd/>
          </a:ln>
          <a:effectLst/>
        </p:spPr>
        <p:txBody>
          <a:bodyPr wrap="none">
            <a:spAutoFit/>
          </a:bodyPr>
          <a:lstStyle/>
          <a:p>
            <a:pPr>
              <a:defRPr/>
            </a:pPr>
            <a:r>
              <a:rPr lang="cs-CZ" dirty="0">
                <a:latin typeface="+mn-lt"/>
              </a:rPr>
              <a:t>50 000 </a:t>
            </a:r>
            <a:r>
              <a:rPr lang="en-US" dirty="0" smtClean="0">
                <a:latin typeface="+mn-lt"/>
              </a:rPr>
              <a:t>photons</a:t>
            </a:r>
            <a:br>
              <a:rPr lang="en-US" dirty="0" smtClean="0">
                <a:latin typeface="+mn-lt"/>
              </a:rPr>
            </a:br>
            <a:r>
              <a:rPr lang="en-US" dirty="0" smtClean="0">
                <a:latin typeface="+mn-lt"/>
              </a:rPr>
              <a:t>in the caustic map</a:t>
            </a:r>
            <a:endParaRPr lang="cs-CZ" dirty="0">
              <a:latin typeface="+mn-lt"/>
            </a:endParaRPr>
          </a:p>
        </p:txBody>
      </p:sp>
      <p:sp>
        <p:nvSpPr>
          <p:cNvPr id="355340" name="Text Box 12"/>
          <p:cNvSpPr txBox="1">
            <a:spLocks noChangeArrowheads="1"/>
          </p:cNvSpPr>
          <p:nvPr/>
        </p:nvSpPr>
        <p:spPr bwMode="auto">
          <a:xfrm>
            <a:off x="611188" y="4797425"/>
            <a:ext cx="184150" cy="366713"/>
          </a:xfrm>
          <a:prstGeom prst="rect">
            <a:avLst/>
          </a:prstGeom>
          <a:noFill/>
          <a:ln w="9525">
            <a:noFill/>
            <a:miter lim="800000"/>
            <a:headEnd/>
            <a:tailEnd/>
          </a:ln>
          <a:effectLst/>
        </p:spPr>
        <p:txBody>
          <a:bodyPr wrap="none">
            <a:spAutoFit/>
          </a:bodyPr>
          <a:lstStyle/>
          <a:p>
            <a:pPr>
              <a:defRPr/>
            </a:pPr>
            <a:endParaRPr lang="cs-CZ">
              <a:latin typeface="+mn-lt"/>
            </a:endParaRPr>
          </a:p>
        </p:txBody>
      </p:sp>
      <p:sp>
        <p:nvSpPr>
          <p:cNvPr id="14" name="Zástupný symbol pro zápatí 13"/>
          <p:cNvSpPr>
            <a:spLocks noGrp="1"/>
          </p:cNvSpPr>
          <p:nvPr>
            <p:ph type="ftr" sz="quarter" idx="11"/>
          </p:nvPr>
        </p:nvSpPr>
        <p:spPr/>
        <p:txBody>
          <a:bodyPr/>
          <a:lstStyle/>
          <a:p>
            <a:pPr>
              <a:defRPr/>
            </a:pPr>
            <a:r>
              <a:rPr lang="en-US" altLang="en-US" smtClean="0"/>
              <a:t>CG III (NPGR010) - J. Křivánek 2015</a:t>
            </a:r>
            <a:endParaRPr lang="en-US" alt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Nadpis 1"/>
          <p:cNvSpPr>
            <a:spLocks noGrp="1"/>
          </p:cNvSpPr>
          <p:nvPr>
            <p:ph type="title"/>
          </p:nvPr>
        </p:nvSpPr>
        <p:spPr/>
        <p:txBody>
          <a:bodyPr/>
          <a:lstStyle/>
          <a:p>
            <a:pPr eaLnBrk="1" hangingPunct="1"/>
            <a:r>
              <a:rPr lang="en-US" dirty="0" smtClean="0"/>
              <a:t>What is photon mapping good at?</a:t>
            </a:r>
            <a:endParaRPr lang="en-US" dirty="0" smtClean="0"/>
          </a:p>
        </p:txBody>
      </p:sp>
      <p:graphicFrame>
        <p:nvGraphicFramePr>
          <p:cNvPr id="6146" name="Object 5"/>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582805" name="Rovnice" r:id="rId3" imgW="114151" imgH="215619" progId="Equation.3">
                  <p:embed/>
                </p:oleObj>
              </mc:Choice>
              <mc:Fallback>
                <p:oleObj name="Rovnice" r:id="rId3" imgW="114151" imgH="215619" progId="Equation.3">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48" name="Zástupný symbol pro obsah 15"/>
          <p:cNvSpPr>
            <a:spLocks noGrp="1"/>
          </p:cNvSpPr>
          <p:nvPr>
            <p:ph idx="1"/>
          </p:nvPr>
        </p:nvSpPr>
        <p:spPr>
          <a:xfrm>
            <a:off x="457200" y="1600200"/>
            <a:ext cx="8686800" cy="4525963"/>
          </a:xfrm>
        </p:spPr>
        <p:txBody>
          <a:bodyPr/>
          <a:lstStyle/>
          <a:p>
            <a:pPr marL="571500" indent="-514350" eaLnBrk="1" hangingPunct="1"/>
            <a:r>
              <a:rPr lang="en-US" dirty="0" smtClean="0"/>
              <a:t>Directly and indirectly visible caustics</a:t>
            </a:r>
            <a:endParaRPr lang="en-US" dirty="0" smtClean="0"/>
          </a:p>
          <a:p>
            <a:pPr marL="571500" indent="-514350" eaLnBrk="1" hangingPunct="1"/>
            <a:r>
              <a:rPr lang="en-US" dirty="0" smtClean="0"/>
              <a:t>More generally: </a:t>
            </a:r>
            <a:r>
              <a:rPr lang="cs-CZ" b="1" dirty="0" smtClean="0"/>
              <a:t>SDS </a:t>
            </a:r>
            <a:r>
              <a:rPr lang="en-US" b="1" dirty="0" smtClean="0"/>
              <a:t>paths </a:t>
            </a:r>
            <a:r>
              <a:rPr lang="cs-CZ" dirty="0" smtClean="0"/>
              <a:t>(</a:t>
            </a:r>
            <a:r>
              <a:rPr lang="en-US" dirty="0" smtClean="0"/>
              <a:t>like light on the pool bottom</a:t>
            </a:r>
            <a:r>
              <a:rPr lang="cs-CZ" dirty="0" smtClean="0"/>
              <a:t>)</a:t>
            </a:r>
            <a:endParaRPr lang="en-US" dirty="0" smtClean="0"/>
          </a:p>
          <a:p>
            <a:pPr marL="971550" lvl="1" indent="-514350" eaLnBrk="1" hangingPunct="1"/>
            <a:r>
              <a:rPr lang="en-US" dirty="0" smtClean="0"/>
              <a:t>Classic </a:t>
            </a:r>
            <a:r>
              <a:rPr lang="cs-CZ" dirty="0" smtClean="0"/>
              <a:t>MC </a:t>
            </a:r>
            <a:r>
              <a:rPr lang="en-US" dirty="0" smtClean="0"/>
              <a:t>algorithms fail in such cases</a:t>
            </a:r>
            <a:r>
              <a:rPr lang="cs-CZ" dirty="0" smtClean="0"/>
              <a:t> </a:t>
            </a:r>
            <a:r>
              <a:rPr lang="en-US" dirty="0" smtClean="0"/>
              <a:t>(</a:t>
            </a:r>
            <a:r>
              <a:rPr lang="en-US" dirty="0" smtClean="0"/>
              <a:t>path tracing, bidirectional path tracing, metropolis light transport)</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smtClean="0"/>
          </a:p>
        </p:txBody>
      </p:sp>
      <p:pic>
        <p:nvPicPr>
          <p:cNvPr id="6149" name="Obrázek 4" descr="lamps.jpg"/>
          <p:cNvPicPr>
            <a:picLocks noChangeAspect="1"/>
          </p:cNvPicPr>
          <p:nvPr/>
        </p:nvPicPr>
        <p:blipFill>
          <a:blip r:embed="rId5" cstate="print"/>
          <a:srcRect/>
          <a:stretch>
            <a:fillRect/>
          </a:stretch>
        </p:blipFill>
        <p:spPr bwMode="auto">
          <a:xfrm>
            <a:off x="1402904" y="3284538"/>
            <a:ext cx="6481464" cy="3180473"/>
          </a:xfrm>
          <a:prstGeom prst="rect">
            <a:avLst/>
          </a:prstGeom>
          <a:noFill/>
          <a:ln w="9525">
            <a:noFill/>
            <a:miter lim="800000"/>
            <a:headEnd/>
            <a:tailEnd/>
          </a:ln>
        </p:spPr>
      </p:pic>
      <p:sp>
        <p:nvSpPr>
          <p:cNvPr id="6150" name="TextovéPole 6"/>
          <p:cNvSpPr txBox="1">
            <a:spLocks noChangeArrowheads="1"/>
          </p:cNvSpPr>
          <p:nvPr/>
        </p:nvSpPr>
        <p:spPr bwMode="auto">
          <a:xfrm rot="16200000">
            <a:off x="7897813" y="4810125"/>
            <a:ext cx="2122488" cy="369887"/>
          </a:xfrm>
          <a:prstGeom prst="rect">
            <a:avLst/>
          </a:prstGeom>
          <a:noFill/>
          <a:ln w="9525">
            <a:noFill/>
            <a:miter lim="800000"/>
            <a:headEnd/>
            <a:tailEnd/>
          </a:ln>
        </p:spPr>
        <p:txBody>
          <a:bodyPr>
            <a:spAutoFit/>
          </a:bodyPr>
          <a:lstStyle/>
          <a:p>
            <a:pPr>
              <a:defRPr/>
            </a:pPr>
            <a:r>
              <a:rPr lang="en-US" dirty="0">
                <a:latin typeface="+mn-lt"/>
              </a:rPr>
              <a:t>© Hachisuka et al.</a:t>
            </a:r>
          </a:p>
        </p:txBody>
      </p:sp>
      <p:sp>
        <p:nvSpPr>
          <p:cNvPr id="8" name="Zástupný symbol pro zápatí 7"/>
          <p:cNvSpPr>
            <a:spLocks noGrp="1"/>
          </p:cNvSpPr>
          <p:nvPr>
            <p:ph type="ftr" sz="quarter" idx="11"/>
          </p:nvPr>
        </p:nvSpPr>
        <p:spPr/>
        <p:txBody>
          <a:bodyPr/>
          <a:lstStyle/>
          <a:p>
            <a:pPr>
              <a:defRPr/>
            </a:pPr>
            <a:r>
              <a:rPr lang="en-US" altLang="en-US" smtClean="0"/>
              <a:t>CG III (NPGR010) - J. Křivánek 2015</a:t>
            </a:r>
            <a:endParaRPr lang="en-US" alt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Obrázek 8" descr="cornellpool.jpg"/>
          <p:cNvPicPr>
            <a:picLocks noChangeAspect="1"/>
          </p:cNvPicPr>
          <p:nvPr/>
        </p:nvPicPr>
        <p:blipFill>
          <a:blip r:embed="rId3" cstate="print"/>
          <a:srcRect/>
          <a:stretch>
            <a:fillRect/>
          </a:stretch>
        </p:blipFill>
        <p:spPr bwMode="auto">
          <a:xfrm>
            <a:off x="0" y="1357313"/>
            <a:ext cx="4718050" cy="3584575"/>
          </a:xfrm>
          <a:prstGeom prst="rect">
            <a:avLst/>
          </a:prstGeom>
          <a:noFill/>
          <a:ln w="9525">
            <a:noFill/>
            <a:miter lim="800000"/>
            <a:headEnd/>
            <a:tailEnd/>
          </a:ln>
        </p:spPr>
      </p:pic>
      <p:sp>
        <p:nvSpPr>
          <p:cNvPr id="7172" name="Nadpis 1"/>
          <p:cNvSpPr>
            <a:spLocks noGrp="1"/>
          </p:cNvSpPr>
          <p:nvPr>
            <p:ph type="title"/>
          </p:nvPr>
        </p:nvSpPr>
        <p:spPr/>
        <p:txBody>
          <a:bodyPr/>
          <a:lstStyle/>
          <a:p>
            <a:pPr eaLnBrk="1" hangingPunct="1"/>
            <a:r>
              <a:rPr lang="en-US" dirty="0" smtClean="0"/>
              <a:t>SDS</a:t>
            </a:r>
            <a:r>
              <a:rPr lang="cs-CZ" dirty="0" smtClean="0"/>
              <a:t> </a:t>
            </a:r>
            <a:r>
              <a:rPr lang="en-US" dirty="0" smtClean="0"/>
              <a:t>paths</a:t>
            </a:r>
            <a:endParaRPr lang="en-US" dirty="0" smtClean="0"/>
          </a:p>
        </p:txBody>
      </p:sp>
      <p:graphicFrame>
        <p:nvGraphicFramePr>
          <p:cNvPr id="7170" name="Object 5"/>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583829" name="Rovnice" r:id="rId4" imgW="114151" imgH="215619" progId="Equation.3">
                  <p:embed/>
                </p:oleObj>
              </mc:Choice>
              <mc:Fallback>
                <p:oleObj name="Rovnice" r:id="rId4" imgW="114151" imgH="215619" progId="Equation.3">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173" name="Zástupný symbol pro obsah 5" descr="photonmapping_renderBitch7.jpg"/>
          <p:cNvPicPr>
            <a:picLocks noGrp="1" noChangeAspect="1"/>
          </p:cNvPicPr>
          <p:nvPr>
            <p:ph idx="1"/>
          </p:nvPr>
        </p:nvPicPr>
        <p:blipFill>
          <a:blip r:embed="rId6" cstate="print"/>
          <a:srcRect/>
          <a:stretch>
            <a:fillRect/>
          </a:stretch>
        </p:blipFill>
        <p:spPr>
          <a:xfrm>
            <a:off x="4286250" y="2786063"/>
            <a:ext cx="4572000" cy="3429000"/>
          </a:xfrm>
        </p:spPr>
      </p:pic>
      <p:sp>
        <p:nvSpPr>
          <p:cNvPr id="7174" name="TextovéPole 6"/>
          <p:cNvSpPr txBox="1">
            <a:spLocks noChangeArrowheads="1"/>
          </p:cNvSpPr>
          <p:nvPr/>
        </p:nvSpPr>
        <p:spPr bwMode="auto">
          <a:xfrm>
            <a:off x="6931025" y="6215063"/>
            <a:ext cx="2112963" cy="369887"/>
          </a:xfrm>
          <a:prstGeom prst="rect">
            <a:avLst/>
          </a:prstGeom>
          <a:noFill/>
          <a:ln w="9525">
            <a:noFill/>
            <a:miter lim="800000"/>
            <a:headEnd/>
            <a:tailEnd/>
          </a:ln>
        </p:spPr>
        <p:txBody>
          <a:bodyPr wrap="none">
            <a:spAutoFit/>
          </a:bodyPr>
          <a:lstStyle/>
          <a:p>
            <a:pPr>
              <a:defRPr/>
            </a:pPr>
            <a:r>
              <a:rPr lang="en-US" dirty="0">
                <a:latin typeface="+mn-lt"/>
              </a:rPr>
              <a:t>© </a:t>
            </a:r>
            <a:r>
              <a:rPr lang="cs-CZ" dirty="0">
                <a:latin typeface="+mn-lt"/>
              </a:rPr>
              <a:t>Wojciech Jarosz</a:t>
            </a:r>
            <a:endParaRPr lang="en-US" dirty="0">
              <a:latin typeface="+mn-lt"/>
            </a:endParaRPr>
          </a:p>
        </p:txBody>
      </p:sp>
      <p:sp>
        <p:nvSpPr>
          <p:cNvPr id="7176" name="TextovéPole 10"/>
          <p:cNvSpPr txBox="1">
            <a:spLocks noChangeArrowheads="1"/>
          </p:cNvSpPr>
          <p:nvPr/>
        </p:nvSpPr>
        <p:spPr bwMode="auto">
          <a:xfrm>
            <a:off x="214313" y="4929188"/>
            <a:ext cx="1712912" cy="646112"/>
          </a:xfrm>
          <a:prstGeom prst="rect">
            <a:avLst/>
          </a:prstGeom>
          <a:noFill/>
          <a:ln w="9525">
            <a:noFill/>
            <a:miter lim="800000"/>
            <a:headEnd/>
            <a:tailEnd/>
          </a:ln>
        </p:spPr>
        <p:txBody>
          <a:bodyPr wrap="none">
            <a:spAutoFit/>
          </a:bodyPr>
          <a:lstStyle/>
          <a:p>
            <a:pPr>
              <a:defRPr/>
            </a:pPr>
            <a:r>
              <a:rPr lang="en-US" dirty="0">
                <a:latin typeface="+mn-lt"/>
              </a:rPr>
              <a:t>© </a:t>
            </a:r>
            <a:r>
              <a:rPr lang="en-US" dirty="0" err="1">
                <a:latin typeface="+mn-lt"/>
              </a:rPr>
              <a:t>H.W.Jensen</a:t>
            </a:r>
            <a:endParaRPr lang="en-GB" dirty="0">
              <a:latin typeface="+mn-lt"/>
            </a:endParaRPr>
          </a:p>
          <a:p>
            <a:pPr>
              <a:defRPr/>
            </a:pPr>
            <a:endParaRPr lang="en-US" dirty="0">
              <a:latin typeface="+mn-lt"/>
            </a:endParaRPr>
          </a:p>
        </p:txBody>
      </p:sp>
      <p:sp>
        <p:nvSpPr>
          <p:cNvPr id="9" name="Zástupný symbol pro zápatí 8"/>
          <p:cNvSpPr>
            <a:spLocks noGrp="1"/>
          </p:cNvSpPr>
          <p:nvPr>
            <p:ph type="ftr" sz="quarter" idx="11"/>
          </p:nvPr>
        </p:nvSpPr>
        <p:spPr/>
        <p:txBody>
          <a:bodyPr/>
          <a:lstStyle/>
          <a:p>
            <a:pPr>
              <a:defRPr/>
            </a:pPr>
            <a:r>
              <a:rPr lang="en-US" altLang="en-US" smtClean="0"/>
              <a:t>CG III (NPGR010) - J. Křivánek 2015</a:t>
            </a:r>
            <a:endParaRPr lang="en-US" alt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277813"/>
            <a:ext cx="8579296" cy="1139825"/>
          </a:xfrm>
        </p:spPr>
        <p:txBody>
          <a:bodyPr/>
          <a:lstStyle/>
          <a:p>
            <a:pPr eaLnBrk="1" hangingPunct="1"/>
            <a:r>
              <a:rPr lang="en-US" dirty="0" smtClean="0"/>
              <a:t>Photon mapping can be easily extended to handle scattering in media</a:t>
            </a:r>
            <a:endParaRPr lang="en-US" dirty="0" smtClean="0"/>
          </a:p>
        </p:txBody>
      </p:sp>
      <p:sp>
        <p:nvSpPr>
          <p:cNvPr id="47107" name="Rectangle 3"/>
          <p:cNvSpPr>
            <a:spLocks noGrp="1" noChangeArrowheads="1"/>
          </p:cNvSpPr>
          <p:nvPr>
            <p:ph type="body" idx="1"/>
          </p:nvPr>
        </p:nvSpPr>
        <p:spPr/>
        <p:txBody>
          <a:bodyPr/>
          <a:lstStyle/>
          <a:p>
            <a:pPr eaLnBrk="1" hangingPunct="1"/>
            <a:endParaRPr lang="cs-CZ" smtClean="0"/>
          </a:p>
        </p:txBody>
      </p:sp>
      <p:pic>
        <p:nvPicPr>
          <p:cNvPr id="47108" name="Picture 4"/>
          <p:cNvPicPr>
            <a:picLocks noChangeAspect="1" noChangeArrowheads="1"/>
          </p:cNvPicPr>
          <p:nvPr/>
        </p:nvPicPr>
        <p:blipFill>
          <a:blip r:embed="rId2" cstate="print"/>
          <a:srcRect/>
          <a:stretch>
            <a:fillRect/>
          </a:stretch>
        </p:blipFill>
        <p:spPr bwMode="auto">
          <a:xfrm>
            <a:off x="468313" y="1557338"/>
            <a:ext cx="3816350" cy="3651250"/>
          </a:xfrm>
          <a:prstGeom prst="rect">
            <a:avLst/>
          </a:prstGeom>
          <a:noFill/>
          <a:ln w="9525">
            <a:noFill/>
            <a:miter lim="800000"/>
            <a:headEnd/>
            <a:tailEnd/>
          </a:ln>
        </p:spPr>
      </p:pic>
      <p:pic>
        <p:nvPicPr>
          <p:cNvPr id="47109" name="Picture 5"/>
          <p:cNvPicPr>
            <a:picLocks noChangeAspect="1" noChangeArrowheads="1"/>
          </p:cNvPicPr>
          <p:nvPr/>
        </p:nvPicPr>
        <p:blipFill>
          <a:blip r:embed="rId3" cstate="print"/>
          <a:srcRect/>
          <a:stretch>
            <a:fillRect/>
          </a:stretch>
        </p:blipFill>
        <p:spPr bwMode="auto">
          <a:xfrm>
            <a:off x="4500563" y="1557338"/>
            <a:ext cx="4319587" cy="3629025"/>
          </a:xfrm>
          <a:prstGeom prst="rect">
            <a:avLst/>
          </a:prstGeom>
          <a:noFill/>
          <a:ln w="9525">
            <a:noFill/>
            <a:miter lim="800000"/>
            <a:headEnd/>
            <a:tailEnd/>
          </a:ln>
        </p:spPr>
      </p:pic>
      <p:pic>
        <p:nvPicPr>
          <p:cNvPr id="47110" name="Picture 6"/>
          <p:cNvPicPr>
            <a:picLocks noChangeAspect="1" noChangeArrowheads="1"/>
          </p:cNvPicPr>
          <p:nvPr/>
        </p:nvPicPr>
        <p:blipFill>
          <a:blip r:embed="rId4" cstate="print"/>
          <a:srcRect/>
          <a:stretch>
            <a:fillRect/>
          </a:stretch>
        </p:blipFill>
        <p:spPr bwMode="auto">
          <a:xfrm>
            <a:off x="2843213" y="3356992"/>
            <a:ext cx="3230562" cy="3089275"/>
          </a:xfrm>
          <a:prstGeom prst="rect">
            <a:avLst/>
          </a:prstGeom>
          <a:noFill/>
          <a:ln w="9525">
            <a:noFill/>
            <a:miter lim="800000"/>
            <a:headEnd/>
            <a:tailEnd/>
          </a:ln>
        </p:spPr>
      </p:pic>
      <p:sp>
        <p:nvSpPr>
          <p:cNvPr id="36871" name="Text Box 7"/>
          <p:cNvSpPr txBox="1">
            <a:spLocks noChangeArrowheads="1"/>
          </p:cNvSpPr>
          <p:nvPr/>
        </p:nvSpPr>
        <p:spPr bwMode="auto">
          <a:xfrm>
            <a:off x="6135688" y="5326063"/>
            <a:ext cx="2349500" cy="369887"/>
          </a:xfrm>
          <a:prstGeom prst="rect">
            <a:avLst/>
          </a:prstGeom>
          <a:noFill/>
          <a:ln w="9525">
            <a:noFill/>
            <a:miter lim="800000"/>
            <a:headEnd/>
            <a:tailEnd/>
          </a:ln>
        </p:spPr>
        <p:txBody>
          <a:bodyPr wrap="none">
            <a:spAutoFit/>
          </a:bodyPr>
          <a:lstStyle/>
          <a:p>
            <a:pPr>
              <a:defRPr/>
            </a:pPr>
            <a:r>
              <a:rPr lang="cs-CZ" dirty="0">
                <a:latin typeface="+mn-lt"/>
              </a:rPr>
              <a:t>Henrik Wann Jensen</a:t>
            </a:r>
            <a:endParaRPr lang="en-US" dirty="0">
              <a:latin typeface="+mn-lt"/>
            </a:endParaRPr>
          </a:p>
        </p:txBody>
      </p:sp>
      <p:sp>
        <p:nvSpPr>
          <p:cNvPr id="9" name="Zástupný symbol pro zápatí 8"/>
          <p:cNvSpPr>
            <a:spLocks noGrp="1"/>
          </p:cNvSpPr>
          <p:nvPr>
            <p:ph type="ftr" sz="quarter" idx="11"/>
          </p:nvPr>
        </p:nvSpPr>
        <p:spPr/>
        <p:txBody>
          <a:bodyPr/>
          <a:lstStyle/>
          <a:p>
            <a:pPr>
              <a:defRPr/>
            </a:pPr>
            <a:r>
              <a:rPr lang="en-US" altLang="en-US" smtClean="0"/>
              <a:t>CG III (NPGR010) - J. Křivánek 2015</a:t>
            </a:r>
            <a:endParaRPr lang="en-US" alt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cs-CZ" dirty="0" smtClean="0"/>
              <a:t>… </a:t>
            </a:r>
            <a:r>
              <a:rPr lang="en-US" dirty="0" smtClean="0"/>
              <a:t>and subsurface scattering</a:t>
            </a:r>
            <a:endParaRPr lang="en-US" dirty="0" smtClean="0"/>
          </a:p>
        </p:txBody>
      </p:sp>
      <p:sp>
        <p:nvSpPr>
          <p:cNvPr id="48131" name="Rectangle 3"/>
          <p:cNvSpPr>
            <a:spLocks noGrp="1" noChangeArrowheads="1"/>
          </p:cNvSpPr>
          <p:nvPr>
            <p:ph type="body" idx="1"/>
          </p:nvPr>
        </p:nvSpPr>
        <p:spPr/>
        <p:txBody>
          <a:bodyPr/>
          <a:lstStyle/>
          <a:p>
            <a:pPr eaLnBrk="1" hangingPunct="1"/>
            <a:endParaRPr lang="cs-CZ" smtClean="0"/>
          </a:p>
        </p:txBody>
      </p:sp>
      <p:pic>
        <p:nvPicPr>
          <p:cNvPr id="48132" name="Picture 4"/>
          <p:cNvPicPr>
            <a:picLocks noChangeAspect="1" noChangeArrowheads="1"/>
          </p:cNvPicPr>
          <p:nvPr/>
        </p:nvPicPr>
        <p:blipFill>
          <a:blip r:embed="rId2" cstate="print"/>
          <a:srcRect/>
          <a:stretch>
            <a:fillRect/>
          </a:stretch>
        </p:blipFill>
        <p:spPr bwMode="auto">
          <a:xfrm>
            <a:off x="3203848" y="1046163"/>
            <a:ext cx="5609952" cy="5347033"/>
          </a:xfrm>
          <a:prstGeom prst="rect">
            <a:avLst/>
          </a:prstGeom>
          <a:noFill/>
          <a:ln w="9525">
            <a:noFill/>
            <a:miter lim="800000"/>
            <a:headEnd/>
            <a:tailEnd/>
          </a:ln>
        </p:spPr>
      </p:pic>
      <p:sp>
        <p:nvSpPr>
          <p:cNvPr id="6" name="Zástupný symbol pro zápatí 5"/>
          <p:cNvSpPr>
            <a:spLocks noGrp="1"/>
          </p:cNvSpPr>
          <p:nvPr>
            <p:ph type="ftr" sz="quarter" idx="11"/>
          </p:nvPr>
        </p:nvSpPr>
        <p:spPr/>
        <p:txBody>
          <a:bodyPr/>
          <a:lstStyle/>
          <a:p>
            <a:pPr>
              <a:defRPr/>
            </a:pPr>
            <a:r>
              <a:rPr lang="en-US" altLang="en-US" smtClean="0"/>
              <a:t>CG III (NPGR010) - J. Křivánek 2015</a:t>
            </a:r>
            <a:endParaRPr lang="en-US" alt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Photon mapping</a:t>
            </a:r>
            <a:r>
              <a:rPr lang="en-US" dirty="0" smtClean="0"/>
              <a:t> (Density estimation)</a:t>
            </a:r>
            <a:endParaRPr lang="cs-CZ"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Many fwd walks + store particles (“photon map”)</a:t>
            </a:r>
            <a:endParaRPr lang="cs-CZ" dirty="0" smtClean="0"/>
          </a:p>
          <a:p>
            <a:pPr marL="514350" indent="-514350">
              <a:buFont typeface="+mj-lt"/>
              <a:buAutoNum type="arabicPeriod"/>
            </a:pPr>
            <a:r>
              <a:rPr lang="en-US" dirty="0" smtClean="0"/>
              <a:t>Radiance estimate: (Kernel) </a:t>
            </a:r>
            <a:r>
              <a:rPr lang="en-US" b="1" dirty="0" smtClean="0"/>
              <a:t>density estimation</a:t>
            </a:r>
            <a:endParaRPr lang="en-US" dirty="0"/>
          </a:p>
        </p:txBody>
      </p:sp>
      <p:sp>
        <p:nvSpPr>
          <p:cNvPr id="12" name="Sun 41"/>
          <p:cNvSpPr/>
          <p:nvPr/>
        </p:nvSpPr>
        <p:spPr>
          <a:xfrm rot="1134788">
            <a:off x="6747076" y="2651751"/>
            <a:ext cx="642942" cy="642943"/>
          </a:xfrm>
          <a:prstGeom prst="sun">
            <a:avLst/>
          </a:prstGeom>
          <a:solidFill>
            <a:srgbClr val="FFCC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grpSp>
        <p:nvGrpSpPr>
          <p:cNvPr id="4" name="Group 64"/>
          <p:cNvGrpSpPr/>
          <p:nvPr/>
        </p:nvGrpSpPr>
        <p:grpSpPr>
          <a:xfrm>
            <a:off x="1575815" y="2967013"/>
            <a:ext cx="410270" cy="298379"/>
            <a:chOff x="3192789" y="1005143"/>
            <a:chExt cx="785815" cy="571503"/>
          </a:xfrm>
        </p:grpSpPr>
        <p:sp>
          <p:nvSpPr>
            <p:cNvPr id="17" name="Isosceles Triangle 65"/>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8" name="Rectangle 66"/>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640003" name="AutoShape 3"/>
          <p:cNvSpPr>
            <a:spLocks noChangeAspect="1" noChangeArrowheads="1" noTextEdit="1"/>
          </p:cNvSpPr>
          <p:nvPr/>
        </p:nvSpPr>
        <p:spPr bwMode="auto">
          <a:xfrm>
            <a:off x="2195736" y="2996957"/>
            <a:ext cx="3886200" cy="1730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cs-CZ"/>
          </a:p>
        </p:txBody>
      </p:sp>
      <p:sp>
        <p:nvSpPr>
          <p:cNvPr id="640005" name="Freeform 5"/>
          <p:cNvSpPr>
            <a:spLocks/>
          </p:cNvSpPr>
          <p:nvPr/>
        </p:nvSpPr>
        <p:spPr bwMode="auto">
          <a:xfrm>
            <a:off x="2655274" y="4195561"/>
            <a:ext cx="3464232" cy="1065167"/>
          </a:xfrm>
          <a:custGeom>
            <a:avLst/>
            <a:gdLst/>
            <a:ahLst/>
            <a:cxnLst>
              <a:cxn ang="0">
                <a:pos x="172" y="20"/>
              </a:cxn>
              <a:cxn ang="0">
                <a:pos x="150" y="42"/>
              </a:cxn>
              <a:cxn ang="0">
                <a:pos x="106" y="52"/>
              </a:cxn>
              <a:cxn ang="0">
                <a:pos x="72" y="52"/>
              </a:cxn>
              <a:cxn ang="0">
                <a:pos x="26" y="38"/>
              </a:cxn>
              <a:cxn ang="0">
                <a:pos x="2" y="10"/>
              </a:cxn>
              <a:cxn ang="0">
                <a:pos x="1418" y="436"/>
              </a:cxn>
              <a:cxn ang="0">
                <a:pos x="1416" y="12"/>
              </a:cxn>
              <a:cxn ang="0">
                <a:pos x="1390" y="38"/>
              </a:cxn>
              <a:cxn ang="0">
                <a:pos x="1342" y="52"/>
              </a:cxn>
              <a:cxn ang="0">
                <a:pos x="1294" y="52"/>
              </a:cxn>
              <a:cxn ang="0">
                <a:pos x="1268" y="42"/>
              </a:cxn>
              <a:cxn ang="0">
                <a:pos x="1260" y="18"/>
              </a:cxn>
              <a:cxn ang="0">
                <a:pos x="1256" y="28"/>
              </a:cxn>
              <a:cxn ang="0">
                <a:pos x="1224" y="52"/>
              </a:cxn>
              <a:cxn ang="0">
                <a:pos x="1170" y="64"/>
              </a:cxn>
              <a:cxn ang="0">
                <a:pos x="1134" y="64"/>
              </a:cxn>
              <a:cxn ang="0">
                <a:pos x="1088" y="54"/>
              </a:cxn>
              <a:cxn ang="0">
                <a:pos x="1064" y="32"/>
              </a:cxn>
              <a:cxn ang="0">
                <a:pos x="1060" y="32"/>
              </a:cxn>
              <a:cxn ang="0">
                <a:pos x="1036" y="48"/>
              </a:cxn>
              <a:cxn ang="0">
                <a:pos x="972" y="52"/>
              </a:cxn>
              <a:cxn ang="0">
                <a:pos x="924" y="50"/>
              </a:cxn>
              <a:cxn ang="0">
                <a:pos x="896" y="36"/>
              </a:cxn>
              <a:cxn ang="0">
                <a:pos x="890" y="18"/>
              </a:cxn>
              <a:cxn ang="0">
                <a:pos x="878" y="40"/>
              </a:cxn>
              <a:cxn ang="0">
                <a:pos x="842" y="48"/>
              </a:cxn>
              <a:cxn ang="0">
                <a:pos x="776" y="48"/>
              </a:cxn>
              <a:cxn ang="0">
                <a:pos x="744" y="38"/>
              </a:cxn>
              <a:cxn ang="0">
                <a:pos x="732" y="14"/>
              </a:cxn>
              <a:cxn ang="0">
                <a:pos x="730" y="24"/>
              </a:cxn>
              <a:cxn ang="0">
                <a:pos x="694" y="44"/>
              </a:cxn>
              <a:cxn ang="0">
                <a:pos x="618" y="52"/>
              </a:cxn>
              <a:cxn ang="0">
                <a:pos x="584" y="50"/>
              </a:cxn>
              <a:cxn ang="0">
                <a:pos x="540" y="36"/>
              </a:cxn>
              <a:cxn ang="0">
                <a:pos x="522" y="10"/>
              </a:cxn>
              <a:cxn ang="0">
                <a:pos x="516" y="30"/>
              </a:cxn>
              <a:cxn ang="0">
                <a:pos x="488" y="48"/>
              </a:cxn>
              <a:cxn ang="0">
                <a:pos x="442" y="52"/>
              </a:cxn>
              <a:cxn ang="0">
                <a:pos x="408" y="50"/>
              </a:cxn>
              <a:cxn ang="0">
                <a:pos x="366" y="34"/>
              </a:cxn>
              <a:cxn ang="0">
                <a:pos x="350" y="6"/>
              </a:cxn>
              <a:cxn ang="0">
                <a:pos x="344" y="26"/>
              </a:cxn>
              <a:cxn ang="0">
                <a:pos x="314" y="46"/>
              </a:cxn>
              <a:cxn ang="0">
                <a:pos x="266" y="52"/>
              </a:cxn>
              <a:cxn ang="0">
                <a:pos x="230" y="50"/>
              </a:cxn>
              <a:cxn ang="0">
                <a:pos x="190" y="36"/>
              </a:cxn>
              <a:cxn ang="0">
                <a:pos x="174" y="10"/>
              </a:cxn>
            </a:cxnLst>
            <a:rect l="0" t="0" r="r" b="b"/>
            <a:pathLst>
              <a:path w="1418" h="436">
                <a:moveTo>
                  <a:pt x="174" y="10"/>
                </a:moveTo>
                <a:lnTo>
                  <a:pt x="174" y="10"/>
                </a:lnTo>
                <a:lnTo>
                  <a:pt x="172" y="20"/>
                </a:lnTo>
                <a:lnTo>
                  <a:pt x="168" y="30"/>
                </a:lnTo>
                <a:lnTo>
                  <a:pt x="160" y="36"/>
                </a:lnTo>
                <a:lnTo>
                  <a:pt x="150" y="42"/>
                </a:lnTo>
                <a:lnTo>
                  <a:pt x="138" y="48"/>
                </a:lnTo>
                <a:lnTo>
                  <a:pt x="124" y="50"/>
                </a:lnTo>
                <a:lnTo>
                  <a:pt x="106" y="52"/>
                </a:lnTo>
                <a:lnTo>
                  <a:pt x="90" y="52"/>
                </a:lnTo>
                <a:lnTo>
                  <a:pt x="90" y="52"/>
                </a:lnTo>
                <a:lnTo>
                  <a:pt x="72" y="52"/>
                </a:lnTo>
                <a:lnTo>
                  <a:pt x="54" y="48"/>
                </a:lnTo>
                <a:lnTo>
                  <a:pt x="40" y="44"/>
                </a:lnTo>
                <a:lnTo>
                  <a:pt x="26" y="38"/>
                </a:lnTo>
                <a:lnTo>
                  <a:pt x="16" y="30"/>
                </a:lnTo>
                <a:lnTo>
                  <a:pt x="8" y="20"/>
                </a:lnTo>
                <a:lnTo>
                  <a:pt x="2" y="10"/>
                </a:lnTo>
                <a:lnTo>
                  <a:pt x="0" y="0"/>
                </a:lnTo>
                <a:lnTo>
                  <a:pt x="0" y="436"/>
                </a:lnTo>
                <a:lnTo>
                  <a:pt x="1418" y="436"/>
                </a:lnTo>
                <a:lnTo>
                  <a:pt x="1418" y="0"/>
                </a:lnTo>
                <a:lnTo>
                  <a:pt x="1418" y="0"/>
                </a:lnTo>
                <a:lnTo>
                  <a:pt x="1416" y="12"/>
                </a:lnTo>
                <a:lnTo>
                  <a:pt x="1410" y="22"/>
                </a:lnTo>
                <a:lnTo>
                  <a:pt x="1402" y="30"/>
                </a:lnTo>
                <a:lnTo>
                  <a:pt x="1390" y="38"/>
                </a:lnTo>
                <a:lnTo>
                  <a:pt x="1376" y="44"/>
                </a:lnTo>
                <a:lnTo>
                  <a:pt x="1360" y="48"/>
                </a:lnTo>
                <a:lnTo>
                  <a:pt x="1342" y="52"/>
                </a:lnTo>
                <a:lnTo>
                  <a:pt x="1324" y="52"/>
                </a:lnTo>
                <a:lnTo>
                  <a:pt x="1324" y="52"/>
                </a:lnTo>
                <a:lnTo>
                  <a:pt x="1294" y="52"/>
                </a:lnTo>
                <a:lnTo>
                  <a:pt x="1282" y="50"/>
                </a:lnTo>
                <a:lnTo>
                  <a:pt x="1274" y="46"/>
                </a:lnTo>
                <a:lnTo>
                  <a:pt x="1268" y="42"/>
                </a:lnTo>
                <a:lnTo>
                  <a:pt x="1262" y="36"/>
                </a:lnTo>
                <a:lnTo>
                  <a:pt x="1260" y="28"/>
                </a:lnTo>
                <a:lnTo>
                  <a:pt x="1260" y="18"/>
                </a:lnTo>
                <a:lnTo>
                  <a:pt x="1260" y="18"/>
                </a:lnTo>
                <a:lnTo>
                  <a:pt x="1258" y="24"/>
                </a:lnTo>
                <a:lnTo>
                  <a:pt x="1256" y="28"/>
                </a:lnTo>
                <a:lnTo>
                  <a:pt x="1250" y="38"/>
                </a:lnTo>
                <a:lnTo>
                  <a:pt x="1238" y="46"/>
                </a:lnTo>
                <a:lnTo>
                  <a:pt x="1224" y="52"/>
                </a:lnTo>
                <a:lnTo>
                  <a:pt x="1208" y="58"/>
                </a:lnTo>
                <a:lnTo>
                  <a:pt x="1190" y="62"/>
                </a:lnTo>
                <a:lnTo>
                  <a:pt x="1170" y="64"/>
                </a:lnTo>
                <a:lnTo>
                  <a:pt x="1152" y="64"/>
                </a:lnTo>
                <a:lnTo>
                  <a:pt x="1152" y="64"/>
                </a:lnTo>
                <a:lnTo>
                  <a:pt x="1134" y="64"/>
                </a:lnTo>
                <a:lnTo>
                  <a:pt x="1118" y="62"/>
                </a:lnTo>
                <a:lnTo>
                  <a:pt x="1102" y="58"/>
                </a:lnTo>
                <a:lnTo>
                  <a:pt x="1088" y="54"/>
                </a:lnTo>
                <a:lnTo>
                  <a:pt x="1078" y="48"/>
                </a:lnTo>
                <a:lnTo>
                  <a:pt x="1070" y="40"/>
                </a:lnTo>
                <a:lnTo>
                  <a:pt x="1064" y="32"/>
                </a:lnTo>
                <a:lnTo>
                  <a:pt x="1062" y="22"/>
                </a:lnTo>
                <a:lnTo>
                  <a:pt x="1062" y="22"/>
                </a:lnTo>
                <a:lnTo>
                  <a:pt x="1060" y="32"/>
                </a:lnTo>
                <a:lnTo>
                  <a:pt x="1056" y="38"/>
                </a:lnTo>
                <a:lnTo>
                  <a:pt x="1046" y="44"/>
                </a:lnTo>
                <a:lnTo>
                  <a:pt x="1036" y="48"/>
                </a:lnTo>
                <a:lnTo>
                  <a:pt x="1022" y="50"/>
                </a:lnTo>
                <a:lnTo>
                  <a:pt x="1006" y="52"/>
                </a:lnTo>
                <a:lnTo>
                  <a:pt x="972" y="52"/>
                </a:lnTo>
                <a:lnTo>
                  <a:pt x="972" y="52"/>
                </a:lnTo>
                <a:lnTo>
                  <a:pt x="938" y="52"/>
                </a:lnTo>
                <a:lnTo>
                  <a:pt x="924" y="50"/>
                </a:lnTo>
                <a:lnTo>
                  <a:pt x="912" y="46"/>
                </a:lnTo>
                <a:lnTo>
                  <a:pt x="904" y="42"/>
                </a:lnTo>
                <a:lnTo>
                  <a:pt x="896" y="36"/>
                </a:lnTo>
                <a:lnTo>
                  <a:pt x="892" y="28"/>
                </a:lnTo>
                <a:lnTo>
                  <a:pt x="890" y="18"/>
                </a:lnTo>
                <a:lnTo>
                  <a:pt x="890" y="18"/>
                </a:lnTo>
                <a:lnTo>
                  <a:pt x="888" y="28"/>
                </a:lnTo>
                <a:lnTo>
                  <a:pt x="884" y="36"/>
                </a:lnTo>
                <a:lnTo>
                  <a:pt x="878" y="40"/>
                </a:lnTo>
                <a:lnTo>
                  <a:pt x="868" y="44"/>
                </a:lnTo>
                <a:lnTo>
                  <a:pt x="856" y="48"/>
                </a:lnTo>
                <a:lnTo>
                  <a:pt x="842" y="48"/>
                </a:lnTo>
                <a:lnTo>
                  <a:pt x="808" y="50"/>
                </a:lnTo>
                <a:lnTo>
                  <a:pt x="808" y="50"/>
                </a:lnTo>
                <a:lnTo>
                  <a:pt x="776" y="48"/>
                </a:lnTo>
                <a:lnTo>
                  <a:pt x="762" y="46"/>
                </a:lnTo>
                <a:lnTo>
                  <a:pt x="752" y="42"/>
                </a:lnTo>
                <a:lnTo>
                  <a:pt x="744" y="38"/>
                </a:lnTo>
                <a:lnTo>
                  <a:pt x="738" y="32"/>
                </a:lnTo>
                <a:lnTo>
                  <a:pt x="734" y="24"/>
                </a:lnTo>
                <a:lnTo>
                  <a:pt x="732" y="14"/>
                </a:lnTo>
                <a:lnTo>
                  <a:pt x="732" y="14"/>
                </a:lnTo>
                <a:lnTo>
                  <a:pt x="732" y="20"/>
                </a:lnTo>
                <a:lnTo>
                  <a:pt x="730" y="24"/>
                </a:lnTo>
                <a:lnTo>
                  <a:pt x="722" y="32"/>
                </a:lnTo>
                <a:lnTo>
                  <a:pt x="710" y="40"/>
                </a:lnTo>
                <a:lnTo>
                  <a:pt x="694" y="44"/>
                </a:lnTo>
                <a:lnTo>
                  <a:pt x="676" y="48"/>
                </a:lnTo>
                <a:lnTo>
                  <a:pt x="658" y="50"/>
                </a:lnTo>
                <a:lnTo>
                  <a:pt x="618" y="52"/>
                </a:lnTo>
                <a:lnTo>
                  <a:pt x="618" y="52"/>
                </a:lnTo>
                <a:lnTo>
                  <a:pt x="600" y="52"/>
                </a:lnTo>
                <a:lnTo>
                  <a:pt x="584" y="50"/>
                </a:lnTo>
                <a:lnTo>
                  <a:pt x="566" y="48"/>
                </a:lnTo>
                <a:lnTo>
                  <a:pt x="552" y="42"/>
                </a:lnTo>
                <a:lnTo>
                  <a:pt x="540" y="36"/>
                </a:lnTo>
                <a:lnTo>
                  <a:pt x="530" y="30"/>
                </a:lnTo>
                <a:lnTo>
                  <a:pt x="524" y="20"/>
                </a:lnTo>
                <a:lnTo>
                  <a:pt x="522" y="10"/>
                </a:lnTo>
                <a:lnTo>
                  <a:pt x="522" y="10"/>
                </a:lnTo>
                <a:lnTo>
                  <a:pt x="520" y="20"/>
                </a:lnTo>
                <a:lnTo>
                  <a:pt x="516" y="30"/>
                </a:lnTo>
                <a:lnTo>
                  <a:pt x="510" y="36"/>
                </a:lnTo>
                <a:lnTo>
                  <a:pt x="500" y="42"/>
                </a:lnTo>
                <a:lnTo>
                  <a:pt x="488" y="48"/>
                </a:lnTo>
                <a:lnTo>
                  <a:pt x="476" y="50"/>
                </a:lnTo>
                <a:lnTo>
                  <a:pt x="460" y="52"/>
                </a:lnTo>
                <a:lnTo>
                  <a:pt x="442" y="52"/>
                </a:lnTo>
                <a:lnTo>
                  <a:pt x="442" y="52"/>
                </a:lnTo>
                <a:lnTo>
                  <a:pt x="424" y="52"/>
                </a:lnTo>
                <a:lnTo>
                  <a:pt x="408" y="50"/>
                </a:lnTo>
                <a:lnTo>
                  <a:pt x="392" y="46"/>
                </a:lnTo>
                <a:lnTo>
                  <a:pt x="378" y="40"/>
                </a:lnTo>
                <a:lnTo>
                  <a:pt x="366" y="34"/>
                </a:lnTo>
                <a:lnTo>
                  <a:pt x="358" y="26"/>
                </a:lnTo>
                <a:lnTo>
                  <a:pt x="352" y="18"/>
                </a:lnTo>
                <a:lnTo>
                  <a:pt x="350" y="6"/>
                </a:lnTo>
                <a:lnTo>
                  <a:pt x="350" y="6"/>
                </a:lnTo>
                <a:lnTo>
                  <a:pt x="348" y="18"/>
                </a:lnTo>
                <a:lnTo>
                  <a:pt x="344" y="26"/>
                </a:lnTo>
                <a:lnTo>
                  <a:pt x="336" y="34"/>
                </a:lnTo>
                <a:lnTo>
                  <a:pt x="326" y="40"/>
                </a:lnTo>
                <a:lnTo>
                  <a:pt x="314" y="46"/>
                </a:lnTo>
                <a:lnTo>
                  <a:pt x="300" y="50"/>
                </a:lnTo>
                <a:lnTo>
                  <a:pt x="284" y="52"/>
                </a:lnTo>
                <a:lnTo>
                  <a:pt x="266" y="52"/>
                </a:lnTo>
                <a:lnTo>
                  <a:pt x="266" y="52"/>
                </a:lnTo>
                <a:lnTo>
                  <a:pt x="248" y="52"/>
                </a:lnTo>
                <a:lnTo>
                  <a:pt x="230" y="50"/>
                </a:lnTo>
                <a:lnTo>
                  <a:pt x="216" y="48"/>
                </a:lnTo>
                <a:lnTo>
                  <a:pt x="202" y="42"/>
                </a:lnTo>
                <a:lnTo>
                  <a:pt x="190" y="36"/>
                </a:lnTo>
                <a:lnTo>
                  <a:pt x="182" y="30"/>
                </a:lnTo>
                <a:lnTo>
                  <a:pt x="176" y="20"/>
                </a:lnTo>
                <a:lnTo>
                  <a:pt x="174" y="10"/>
                </a:lnTo>
                <a:lnTo>
                  <a:pt x="174" y="10"/>
                </a:lnTo>
                <a:close/>
              </a:path>
            </a:pathLst>
          </a:custGeom>
          <a:solidFill>
            <a:schemeClr val="bg2"/>
          </a:solidFill>
          <a:ln w="19050">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cs-CZ"/>
          </a:p>
        </p:txBody>
      </p:sp>
      <p:sp>
        <p:nvSpPr>
          <p:cNvPr id="640007" name="Freeform 7"/>
          <p:cNvSpPr>
            <a:spLocks/>
          </p:cNvSpPr>
          <p:nvPr/>
        </p:nvSpPr>
        <p:spPr bwMode="auto">
          <a:xfrm>
            <a:off x="1907704" y="4062873"/>
            <a:ext cx="4934942" cy="1206863"/>
          </a:xfrm>
          <a:custGeom>
            <a:avLst/>
            <a:gdLst/>
            <a:ahLst/>
            <a:cxnLst>
              <a:cxn ang="0">
                <a:pos x="2020" y="0"/>
              </a:cxn>
              <a:cxn ang="0">
                <a:pos x="1724" y="0"/>
              </a:cxn>
              <a:cxn ang="0">
                <a:pos x="1724" y="494"/>
              </a:cxn>
              <a:cxn ang="0">
                <a:pos x="306" y="494"/>
              </a:cxn>
              <a:cxn ang="0">
                <a:pos x="306" y="0"/>
              </a:cxn>
              <a:cxn ang="0">
                <a:pos x="0" y="0"/>
              </a:cxn>
            </a:cxnLst>
            <a:rect l="0" t="0" r="r" b="b"/>
            <a:pathLst>
              <a:path w="2020" h="494">
                <a:moveTo>
                  <a:pt x="2020" y="0"/>
                </a:moveTo>
                <a:lnTo>
                  <a:pt x="1724" y="0"/>
                </a:lnTo>
                <a:lnTo>
                  <a:pt x="1724" y="494"/>
                </a:lnTo>
                <a:lnTo>
                  <a:pt x="306" y="494"/>
                </a:lnTo>
                <a:lnTo>
                  <a:pt x="306" y="0"/>
                </a:lnTo>
                <a:lnTo>
                  <a:pt x="0" y="0"/>
                </a:lnTo>
              </a:path>
            </a:pathLst>
          </a:custGeom>
          <a:noFill/>
          <a:ln w="3492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15" name="Zástupný symbol pro zápatí 14"/>
          <p:cNvSpPr>
            <a:spLocks noGrp="1"/>
          </p:cNvSpPr>
          <p:nvPr>
            <p:ph type="ftr" sz="quarter" idx="11"/>
          </p:nvPr>
        </p:nvSpPr>
        <p:spPr/>
        <p:txBody>
          <a:bodyPr/>
          <a:lstStyle/>
          <a:p>
            <a:pPr>
              <a:defRPr/>
            </a:pPr>
            <a:r>
              <a:rPr lang="en-US" altLang="en-US" smtClean="0"/>
              <a:t>CG III (NPGR010) - J. Křivánek 2015</a:t>
            </a:r>
            <a:endParaRPr lang="en-US" altLang="en-US" dirty="0"/>
          </a:p>
        </p:txBody>
      </p:sp>
      <p:sp>
        <p:nvSpPr>
          <p:cNvPr id="20" name="Oval 10"/>
          <p:cNvSpPr/>
          <p:nvPr/>
        </p:nvSpPr>
        <p:spPr>
          <a:xfrm>
            <a:off x="4693156" y="5206723"/>
            <a:ext cx="130206" cy="130204"/>
          </a:xfrm>
          <a:prstGeom prst="ellipse">
            <a:avLst/>
          </a:prstGeom>
          <a:solidFill>
            <a:schemeClr val="bg2"/>
          </a:solidFill>
          <a:ln w="38100">
            <a:solidFill>
              <a:srgbClr val="00B05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2" name="Oval 10"/>
          <p:cNvSpPr/>
          <p:nvPr/>
        </p:nvSpPr>
        <p:spPr>
          <a:xfrm>
            <a:off x="4301588" y="4234903"/>
            <a:ext cx="130206" cy="130204"/>
          </a:xfrm>
          <a:prstGeom prst="ellipse">
            <a:avLst/>
          </a:prstGeom>
          <a:solidFill>
            <a:schemeClr val="bg2"/>
          </a:solidFill>
          <a:ln w="38100">
            <a:solidFill>
              <a:srgbClr val="00B05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4" name="Oval 10"/>
          <p:cNvSpPr/>
          <p:nvPr/>
        </p:nvSpPr>
        <p:spPr>
          <a:xfrm>
            <a:off x="1998380" y="3226791"/>
            <a:ext cx="130206" cy="130204"/>
          </a:xfrm>
          <a:prstGeom prst="ellipse">
            <a:avLst/>
          </a:prstGeom>
          <a:solidFill>
            <a:schemeClr val="bg2"/>
          </a:solidFill>
          <a:ln w="38100">
            <a:solidFill>
              <a:srgbClr val="00B05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26" name="Straight Arrow Connector 112"/>
          <p:cNvCxnSpPr>
            <a:stCxn id="24" idx="5"/>
            <a:endCxn id="22" idx="1"/>
          </p:cNvCxnSpPr>
          <p:nvPr/>
        </p:nvCxnSpPr>
        <p:spPr>
          <a:xfrm>
            <a:off x="2109518" y="3337927"/>
            <a:ext cx="2211138" cy="916044"/>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34" name="Group 121"/>
          <p:cNvGrpSpPr/>
          <p:nvPr/>
        </p:nvGrpSpPr>
        <p:grpSpPr>
          <a:xfrm>
            <a:off x="4858820" y="3023112"/>
            <a:ext cx="1956713" cy="1276369"/>
            <a:chOff x="7445510" y="1787875"/>
            <a:chExt cx="1956713" cy="1276369"/>
          </a:xfrm>
        </p:grpSpPr>
        <p:cxnSp>
          <p:nvCxnSpPr>
            <p:cNvPr id="35" name="Straight Arrow Connector 115"/>
            <p:cNvCxnSpPr>
              <a:stCxn id="44" idx="1"/>
              <a:endCxn id="41" idx="5"/>
            </p:cNvCxnSpPr>
            <p:nvPr/>
          </p:nvCxnSpPr>
          <p:spPr>
            <a:xfrm flipV="1">
              <a:off x="7445510" y="1787875"/>
              <a:ext cx="1834556" cy="1237476"/>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36" name="Straight Arrow Connector 127"/>
            <p:cNvCxnSpPr>
              <a:stCxn id="45" idx="1"/>
              <a:endCxn id="42" idx="5"/>
            </p:cNvCxnSpPr>
            <p:nvPr/>
          </p:nvCxnSpPr>
          <p:spPr>
            <a:xfrm flipV="1">
              <a:off x="7969001" y="1991895"/>
              <a:ext cx="1433222" cy="1072349"/>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grpSp>
      <p:grpSp>
        <p:nvGrpSpPr>
          <p:cNvPr id="37" name="Group 123"/>
          <p:cNvGrpSpPr/>
          <p:nvPr/>
        </p:nvGrpSpPr>
        <p:grpSpPr>
          <a:xfrm>
            <a:off x="4491761" y="4352656"/>
            <a:ext cx="890549" cy="864841"/>
            <a:chOff x="7078452" y="3117419"/>
            <a:chExt cx="890549" cy="864841"/>
          </a:xfrm>
        </p:grpSpPr>
        <p:cxnSp>
          <p:nvCxnSpPr>
            <p:cNvPr id="38" name="Straight Arrow Connector 114"/>
            <p:cNvCxnSpPr>
              <a:stCxn id="44" idx="3"/>
              <a:endCxn id="50" idx="7"/>
            </p:cNvCxnSpPr>
            <p:nvPr/>
          </p:nvCxnSpPr>
          <p:spPr>
            <a:xfrm flipH="1">
              <a:off x="7078452" y="3117419"/>
              <a:ext cx="367058" cy="864841"/>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9" name="Straight Arrow Connector 138"/>
            <p:cNvCxnSpPr>
              <a:stCxn id="49" idx="7"/>
              <a:endCxn id="45" idx="3"/>
            </p:cNvCxnSpPr>
            <p:nvPr/>
          </p:nvCxnSpPr>
          <p:spPr>
            <a:xfrm flipV="1">
              <a:off x="7646070" y="3156312"/>
              <a:ext cx="322931" cy="825948"/>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grpSp>
      <p:grpSp>
        <p:nvGrpSpPr>
          <p:cNvPr id="40" name="Group 96"/>
          <p:cNvGrpSpPr/>
          <p:nvPr/>
        </p:nvGrpSpPr>
        <p:grpSpPr>
          <a:xfrm rot="14345322">
            <a:off x="6554607" y="3123161"/>
            <a:ext cx="368001" cy="130204"/>
            <a:chOff x="7372351" y="1758697"/>
            <a:chExt cx="368001" cy="130204"/>
          </a:xfrm>
          <a:solidFill>
            <a:schemeClr val="bg2"/>
          </a:solidFill>
        </p:grpSpPr>
        <p:sp>
          <p:nvSpPr>
            <p:cNvPr id="41" name="Oval 118"/>
            <p:cNvSpPr/>
            <p:nvPr/>
          </p:nvSpPr>
          <p:spPr>
            <a:xfrm>
              <a:off x="7610146" y="1758697"/>
              <a:ext cx="130206" cy="130204"/>
            </a:xfrm>
            <a:prstGeom prst="ellipse">
              <a:avLst/>
            </a:prstGeom>
            <a:grp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2" name="Oval 162"/>
            <p:cNvSpPr/>
            <p:nvPr/>
          </p:nvSpPr>
          <p:spPr>
            <a:xfrm>
              <a:off x="7372351" y="1758697"/>
              <a:ext cx="130206" cy="130204"/>
            </a:xfrm>
            <a:prstGeom prst="ellipse">
              <a:avLst/>
            </a:prstGeom>
            <a:grp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43" name="Group 122"/>
          <p:cNvGrpSpPr/>
          <p:nvPr/>
        </p:nvGrpSpPr>
        <p:grpSpPr>
          <a:xfrm>
            <a:off x="4839747" y="4241520"/>
            <a:ext cx="653697" cy="169097"/>
            <a:chOff x="8290888" y="3089387"/>
            <a:chExt cx="653697" cy="169097"/>
          </a:xfrm>
          <a:solidFill>
            <a:schemeClr val="bg2"/>
          </a:solidFill>
        </p:grpSpPr>
        <p:sp>
          <p:nvSpPr>
            <p:cNvPr id="44" name="Oval 117"/>
            <p:cNvSpPr/>
            <p:nvPr/>
          </p:nvSpPr>
          <p:spPr>
            <a:xfrm>
              <a:off x="8290888" y="3089387"/>
              <a:ext cx="130206" cy="130204"/>
            </a:xfrm>
            <a:prstGeom prst="ellipse">
              <a:avLst/>
            </a:prstGeom>
            <a:grp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5" name="Oval 131"/>
            <p:cNvSpPr/>
            <p:nvPr/>
          </p:nvSpPr>
          <p:spPr>
            <a:xfrm>
              <a:off x="8814379" y="3128280"/>
              <a:ext cx="130206" cy="130204"/>
            </a:xfrm>
            <a:prstGeom prst="ellipse">
              <a:avLst/>
            </a:prstGeom>
            <a:grp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sp>
        <p:nvSpPr>
          <p:cNvPr id="46" name="Oval 48"/>
          <p:cNvSpPr/>
          <p:nvPr/>
        </p:nvSpPr>
        <p:spPr>
          <a:xfrm>
            <a:off x="4194056" y="5140455"/>
            <a:ext cx="1071134" cy="249212"/>
          </a:xfrm>
          <a:prstGeom prst="ellipse">
            <a:avLst/>
          </a:prstGeom>
          <a:solidFill>
            <a:srgbClr val="FFC000">
              <a:alpha val="20000"/>
            </a:srgbClr>
          </a:solidFill>
          <a:ln w="25400" cap="rnd">
            <a:solidFill>
              <a:srgbClr val="FFC000"/>
            </a:solidFill>
            <a:prstDash val="sysDash"/>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48" name="Group 124"/>
          <p:cNvGrpSpPr/>
          <p:nvPr/>
        </p:nvGrpSpPr>
        <p:grpSpPr>
          <a:xfrm>
            <a:off x="4380618" y="5198427"/>
            <a:ext cx="697824" cy="130204"/>
            <a:chOff x="6967314" y="3963192"/>
            <a:chExt cx="697824" cy="130204"/>
          </a:xfrm>
          <a:solidFill>
            <a:schemeClr val="bg2"/>
          </a:solidFill>
        </p:grpSpPr>
        <p:sp>
          <p:nvSpPr>
            <p:cNvPr id="49" name="Oval 136"/>
            <p:cNvSpPr/>
            <p:nvPr/>
          </p:nvSpPr>
          <p:spPr>
            <a:xfrm>
              <a:off x="7534932" y="3963192"/>
              <a:ext cx="130206" cy="130204"/>
            </a:xfrm>
            <a:prstGeom prst="ellipse">
              <a:avLst/>
            </a:prstGeom>
            <a:grp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0" name="Oval 137"/>
            <p:cNvSpPr/>
            <p:nvPr/>
          </p:nvSpPr>
          <p:spPr>
            <a:xfrm>
              <a:off x="6967314" y="3963192"/>
              <a:ext cx="130206" cy="130204"/>
            </a:xfrm>
            <a:prstGeom prst="ellipse">
              <a:avLst/>
            </a:prstGeom>
            <a:grp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cxnSp>
        <p:nvCxnSpPr>
          <p:cNvPr id="53" name="Straight Arrow Connector 112"/>
          <p:cNvCxnSpPr/>
          <p:nvPr/>
        </p:nvCxnSpPr>
        <p:spPr>
          <a:xfrm>
            <a:off x="4427984" y="4365104"/>
            <a:ext cx="288032" cy="864096"/>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69829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right)">
                                      <p:cBhvr>
                                        <p:cTn id="11" dur="500"/>
                                        <p:tgtEl>
                                          <p:spTgt spid="3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up)">
                                      <p:cBhvr>
                                        <p:cTn id="19" dur="500"/>
                                        <p:tgtEl>
                                          <p:spTgt spid="3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500"/>
                                        <p:tgtEl>
                                          <p:spTgt spid="4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500"/>
                                        <p:tgtEl>
                                          <p:spTgt spid="3">
                                            <p:txEl>
                                              <p:pRg st="1" end="1"/>
                                            </p:txEl>
                                          </p:spTgt>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par>
                          <p:cTn id="33" fill="hold">
                            <p:stCondLst>
                              <p:cond delay="1000"/>
                            </p:stCondLst>
                            <p:childTnLst>
                              <p:par>
                                <p:cTn id="34" presetID="22" presetClass="entr" presetSubtype="8" fill="hold" nodeType="afterEffect">
                                  <p:stCondLst>
                                    <p:cond delay="500"/>
                                  </p:stCondLst>
                                  <p:childTnLst>
                                    <p:set>
                                      <p:cBhvr>
                                        <p:cTn id="35" dur="1" fill="hold">
                                          <p:stCondLst>
                                            <p:cond delay="0"/>
                                          </p:stCondLst>
                                        </p:cTn>
                                        <p:tgtEl>
                                          <p:spTgt spid="26"/>
                                        </p:tgtEl>
                                        <p:attrNameLst>
                                          <p:attrName>style.visibility</p:attrName>
                                        </p:attrNameLst>
                                      </p:cBhvr>
                                      <p:to>
                                        <p:strVal val="visible"/>
                                      </p:to>
                                    </p:set>
                                    <p:animEffect transition="in" filter="wipe(left)">
                                      <p:cBhvr>
                                        <p:cTn id="36" dur="500"/>
                                        <p:tgtEl>
                                          <p:spTgt spid="26"/>
                                        </p:tgtEl>
                                      </p:cBhvr>
                                    </p:animEffect>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par>
                          <p:cTn id="41" fill="hold">
                            <p:stCondLst>
                              <p:cond delay="2500"/>
                            </p:stCondLst>
                            <p:childTnLst>
                              <p:par>
                                <p:cTn id="42" presetID="22" presetClass="entr" presetSubtype="8" fill="hold" nodeType="after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wipe(left)">
                                      <p:cBhvr>
                                        <p:cTn id="44" dur="500"/>
                                        <p:tgtEl>
                                          <p:spTgt spid="53"/>
                                        </p:tgtEl>
                                      </p:cBhvr>
                                    </p:animEffect>
                                  </p:childTnLst>
                                </p:cTn>
                              </p:par>
                            </p:childTnLst>
                          </p:cTn>
                        </p:par>
                        <p:par>
                          <p:cTn id="45" fill="hold">
                            <p:stCondLst>
                              <p:cond delay="3000"/>
                            </p:stCondLst>
                            <p:childTnLst>
                              <p:par>
                                <p:cTn id="46" presetID="10" presetClass="entr" presetSubtype="0"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childTnLst>
                          </p:cTn>
                        </p:par>
                        <p:par>
                          <p:cTn id="49" fill="hold">
                            <p:stCondLst>
                              <p:cond delay="3500"/>
                            </p:stCondLst>
                            <p:childTnLst>
                              <p:par>
                                <p:cTn id="50" presetID="20" presetClass="entr" presetSubtype="0" fill="hold" grpId="0" nodeType="after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wedge">
                                      <p:cBhvr>
                                        <p:cTn id="52" dur="12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4" grpId="0" animBg="1"/>
      <p:bldP spid="4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dirty="0"/>
              <a:t>P</a:t>
            </a:r>
            <a:r>
              <a:rPr lang="en-US" dirty="0" smtClean="0"/>
              <a:t>hoton mapping problems</a:t>
            </a:r>
            <a:endParaRPr lang="en-US" dirty="0" smtClean="0"/>
          </a:p>
        </p:txBody>
      </p:sp>
      <p:sp>
        <p:nvSpPr>
          <p:cNvPr id="49155" name="Content Placeholder 2"/>
          <p:cNvSpPr>
            <a:spLocks noGrp="1"/>
          </p:cNvSpPr>
          <p:nvPr>
            <p:ph idx="1"/>
          </p:nvPr>
        </p:nvSpPr>
        <p:spPr/>
        <p:txBody>
          <a:bodyPr/>
          <a:lstStyle/>
          <a:p>
            <a:r>
              <a:rPr lang="en-US" dirty="0" smtClean="0"/>
              <a:t>Does not work well on glossy surfaces</a:t>
            </a:r>
            <a:endParaRPr lang="en-US" dirty="0" smtClean="0"/>
          </a:p>
        </p:txBody>
      </p:sp>
      <p:pic>
        <p:nvPicPr>
          <p:cNvPr id="4" name="Obrázek 4" descr="C:\!SGI\vyuka\2009-zima\kitchen-pm.jpg"/>
          <p:cNvPicPr/>
          <p:nvPr/>
        </p:nvPicPr>
        <p:blipFill>
          <a:blip r:embed="rId2" cstate="print"/>
          <a:srcRect/>
          <a:stretch>
            <a:fillRect/>
          </a:stretch>
        </p:blipFill>
        <p:spPr bwMode="auto">
          <a:xfrm>
            <a:off x="539750" y="2205038"/>
            <a:ext cx="4608513" cy="3500437"/>
          </a:xfrm>
          <a:prstGeom prst="rect">
            <a:avLst/>
          </a:prstGeom>
          <a:noFill/>
          <a:ln w="9525">
            <a:noFill/>
            <a:miter lim="800000"/>
            <a:headEnd/>
            <a:tailEnd/>
          </a:ln>
          <a:effectLst>
            <a:outerShdw blurRad="50800" dist="38100" dir="18900000" algn="bl" rotWithShape="0">
              <a:prstClr val="black">
                <a:alpha val="40000"/>
              </a:prstClr>
            </a:outerShdw>
          </a:effectLst>
        </p:spPr>
      </p:pic>
      <p:pic>
        <p:nvPicPr>
          <p:cNvPr id="5" name="Obrázek 5" descr="C:\!SGI\vyuka\2009-zima\kitchen-our1.jpg"/>
          <p:cNvPicPr/>
          <p:nvPr/>
        </p:nvPicPr>
        <p:blipFill>
          <a:blip r:embed="rId3" cstate="print"/>
          <a:srcRect/>
          <a:stretch>
            <a:fillRect/>
          </a:stretch>
        </p:blipFill>
        <p:spPr bwMode="auto">
          <a:xfrm>
            <a:off x="5059363" y="3429000"/>
            <a:ext cx="3833812" cy="2874962"/>
          </a:xfrm>
          <a:prstGeom prst="rect">
            <a:avLst/>
          </a:prstGeom>
          <a:noFill/>
          <a:ln w="9525">
            <a:noFill/>
            <a:miter lim="800000"/>
            <a:headEnd/>
            <a:tailEnd/>
          </a:ln>
          <a:effectLst>
            <a:outerShdw blurRad="50800" dist="38100" dir="18900000" algn="bl" rotWithShape="0">
              <a:prstClr val="black">
                <a:alpha val="40000"/>
              </a:prstClr>
            </a:outerShdw>
          </a:effectLst>
        </p:spPr>
      </p:pic>
      <p:sp>
        <p:nvSpPr>
          <p:cNvPr id="6" name="TextBox 5"/>
          <p:cNvSpPr txBox="1"/>
          <p:nvPr/>
        </p:nvSpPr>
        <p:spPr>
          <a:xfrm>
            <a:off x="494629" y="5363924"/>
            <a:ext cx="1887055" cy="369332"/>
          </a:xfrm>
          <a:prstGeom prst="rect">
            <a:avLst/>
          </a:prstGeom>
          <a:noFill/>
        </p:spPr>
        <p:txBody>
          <a:bodyPr wrap="none">
            <a:spAutoFit/>
          </a:bodyPr>
          <a:lstStyle/>
          <a:p>
            <a:pPr>
              <a:defRPr/>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Photon mapping</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sp>
        <p:nvSpPr>
          <p:cNvPr id="7" name="TextBox 6"/>
          <p:cNvSpPr txBox="1"/>
          <p:nvPr/>
        </p:nvSpPr>
        <p:spPr>
          <a:xfrm>
            <a:off x="5031133" y="5948957"/>
            <a:ext cx="1138453" cy="369332"/>
          </a:xfrm>
          <a:prstGeom prst="rect">
            <a:avLst/>
          </a:prstGeom>
          <a:noFill/>
        </p:spPr>
        <p:txBody>
          <a:bodyPr wrap="none">
            <a:spAutoFit/>
          </a:bodyPr>
          <a:lstStyle/>
          <a:p>
            <a:pPr>
              <a:defRPr/>
            </a:pPr>
            <a:r>
              <a:rPr lang="cs-CZ"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reference</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sp>
        <p:nvSpPr>
          <p:cNvPr id="9" name="Zástupný symbol pro zápatí 8"/>
          <p:cNvSpPr>
            <a:spLocks noGrp="1"/>
          </p:cNvSpPr>
          <p:nvPr>
            <p:ph type="ftr" sz="quarter" idx="11"/>
          </p:nvPr>
        </p:nvSpPr>
        <p:spPr/>
        <p:txBody>
          <a:bodyPr/>
          <a:lstStyle/>
          <a:p>
            <a:pPr>
              <a:defRPr/>
            </a:pPr>
            <a:r>
              <a:rPr lang="en-US" altLang="en-US" smtClean="0"/>
              <a:t>CG III (NPGR010) - J. Křivánek 2015</a:t>
            </a:r>
            <a:endParaRPr lang="en-US" alt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dirty="0"/>
              <a:t>Photon mapping problems</a:t>
            </a:r>
            <a:endParaRPr lang="en-US" dirty="0" smtClean="0"/>
          </a:p>
        </p:txBody>
      </p:sp>
      <p:sp>
        <p:nvSpPr>
          <p:cNvPr id="50179" name="Content Placeholder 2"/>
          <p:cNvSpPr>
            <a:spLocks noGrp="1"/>
          </p:cNvSpPr>
          <p:nvPr>
            <p:ph idx="1"/>
          </p:nvPr>
        </p:nvSpPr>
        <p:spPr/>
        <p:txBody>
          <a:bodyPr/>
          <a:lstStyle/>
          <a:p>
            <a:r>
              <a:rPr lang="en-US" dirty="0"/>
              <a:t>Does not work well on glossy surfaces</a:t>
            </a:r>
          </a:p>
          <a:p>
            <a:endParaRPr lang="cs-CZ" dirty="0" smtClean="0"/>
          </a:p>
          <a:p>
            <a:r>
              <a:rPr lang="en-US" dirty="0" smtClean="0"/>
              <a:t>So, what’s wrong?</a:t>
            </a:r>
            <a:endParaRPr lang="cs-CZ" dirty="0" smtClean="0"/>
          </a:p>
          <a:p>
            <a:pPr lvl="1"/>
            <a:endParaRPr lang="cs-CZ" dirty="0" smtClean="0"/>
          </a:p>
          <a:p>
            <a:pPr lvl="1"/>
            <a:r>
              <a:rPr lang="en-US" b="1" dirty="0" smtClean="0"/>
              <a:t>Radiance estimate</a:t>
            </a:r>
            <a:r>
              <a:rPr lang="en-US" dirty="0" smtClean="0"/>
              <a:t> from the photon map on a glossy surface </a:t>
            </a:r>
            <a:r>
              <a:rPr lang="en-US" b="1" dirty="0" smtClean="0"/>
              <a:t>suffers from high variance</a:t>
            </a:r>
            <a:endParaRPr lang="cs-CZ" b="1" dirty="0" smtClean="0"/>
          </a:p>
          <a:p>
            <a:pPr lvl="1"/>
            <a:endParaRPr lang="cs-CZ" dirty="0" smtClean="0"/>
          </a:p>
        </p:txBody>
      </p:sp>
      <p:sp>
        <p:nvSpPr>
          <p:cNvPr id="5" name="Zástupný symbol pro zápatí 4"/>
          <p:cNvSpPr>
            <a:spLocks noGrp="1"/>
          </p:cNvSpPr>
          <p:nvPr>
            <p:ph type="ftr" sz="quarter" idx="11"/>
          </p:nvPr>
        </p:nvSpPr>
        <p:spPr/>
        <p:txBody>
          <a:bodyPr/>
          <a:lstStyle/>
          <a:p>
            <a:pPr>
              <a:defRPr/>
            </a:pPr>
            <a:r>
              <a:rPr lang="en-US" altLang="en-US" smtClean="0"/>
              <a:t>CG III (NPGR010) - J. Křivánek 2015</a:t>
            </a:r>
            <a:endParaRPr lang="en-US" alt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Nadpis 1"/>
          <p:cNvSpPr>
            <a:spLocks noGrp="1"/>
          </p:cNvSpPr>
          <p:nvPr>
            <p:ph type="title"/>
          </p:nvPr>
        </p:nvSpPr>
        <p:spPr/>
        <p:txBody>
          <a:bodyPr/>
          <a:lstStyle/>
          <a:p>
            <a:r>
              <a:rPr lang="en-US" dirty="0" smtClean="0"/>
              <a:t>Theoretical problems of photon mapping</a:t>
            </a:r>
            <a:endParaRPr lang="en-US" dirty="0" smtClean="0"/>
          </a:p>
        </p:txBody>
      </p:sp>
      <p:graphicFrame>
        <p:nvGraphicFramePr>
          <p:cNvPr id="8194" name="Object 5"/>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584853" name="Rovnice" r:id="rId3" imgW="114151" imgH="215619" progId="Equation.3">
                  <p:embed/>
                </p:oleObj>
              </mc:Choice>
              <mc:Fallback>
                <p:oleObj name="Rovnice" r:id="rId3" imgW="114151" imgH="215619" progId="Equation.3">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196" name="Zástupný symbol pro obsah 15"/>
          <p:cNvSpPr>
            <a:spLocks noGrp="1"/>
          </p:cNvSpPr>
          <p:nvPr>
            <p:ph idx="1"/>
          </p:nvPr>
        </p:nvSpPr>
        <p:spPr>
          <a:xfrm>
            <a:off x="457200" y="1600200"/>
            <a:ext cx="8229600" cy="4525963"/>
          </a:xfrm>
        </p:spPr>
        <p:txBody>
          <a:bodyPr/>
          <a:lstStyle/>
          <a:p>
            <a:pPr marL="571500" indent="-514350"/>
            <a:r>
              <a:rPr lang="en-US" dirty="0" smtClean="0"/>
              <a:t>Result is not unbiased</a:t>
            </a:r>
          </a:p>
          <a:p>
            <a:pPr marL="898525" lvl="1" indent="-514350"/>
            <a:r>
              <a:rPr lang="en-US" dirty="0" smtClean="0"/>
              <a:t>Contains systematic error</a:t>
            </a:r>
          </a:p>
          <a:p>
            <a:pPr marL="898525" lvl="1" indent="-514350"/>
            <a:endParaRPr lang="cs-CZ" dirty="0" smtClean="0"/>
          </a:p>
          <a:p>
            <a:pPr marL="571500" indent="-514350"/>
            <a:r>
              <a:rPr lang="en-US" dirty="0" smtClean="0"/>
              <a:t>Result is </a:t>
            </a:r>
            <a:r>
              <a:rPr lang="en-US" b="1" dirty="0" smtClean="0"/>
              <a:t>consistent</a:t>
            </a:r>
            <a:endParaRPr lang="cs-CZ" b="1" dirty="0" smtClean="0"/>
          </a:p>
          <a:p>
            <a:pPr marL="898525" lvl="1" indent="-514350"/>
            <a:r>
              <a:rPr lang="en-US" dirty="0" smtClean="0"/>
              <a:t>It theoretically converges as the photon count goes to infinity</a:t>
            </a:r>
            <a:endParaRPr lang="cs-CZ" dirty="0" smtClean="0"/>
          </a:p>
          <a:p>
            <a:pPr marL="898525" lvl="1" indent="-514350"/>
            <a:r>
              <a:rPr lang="en-US" dirty="0" smtClean="0"/>
              <a:t>But this is practically unachievable</a:t>
            </a:r>
            <a:endParaRPr lang="cs-CZ" dirty="0" smtClean="0"/>
          </a:p>
          <a:p>
            <a:pPr marL="898525" lvl="1" indent="-514350"/>
            <a:r>
              <a:rPr lang="en-US" dirty="0" smtClean="0"/>
              <a:t>Solution</a:t>
            </a:r>
            <a:r>
              <a:rPr lang="cs-CZ" dirty="0" smtClean="0"/>
              <a:t>: </a:t>
            </a:r>
            <a:r>
              <a:rPr lang="cs-CZ" b="1" dirty="0" err="1" smtClean="0"/>
              <a:t>progressive</a:t>
            </a:r>
            <a:r>
              <a:rPr lang="cs-CZ" b="1" dirty="0" smtClean="0"/>
              <a:t> </a:t>
            </a:r>
            <a:r>
              <a:rPr lang="cs-CZ" b="1" dirty="0" err="1" smtClean="0"/>
              <a:t>photon</a:t>
            </a:r>
            <a:r>
              <a:rPr lang="cs-CZ" b="1" dirty="0" smtClean="0"/>
              <a:t> </a:t>
            </a:r>
            <a:r>
              <a:rPr lang="cs-CZ" b="1" dirty="0" err="1" smtClean="0"/>
              <a:t>mapping</a:t>
            </a:r>
            <a:r>
              <a:rPr lang="en-US" dirty="0" smtClean="0"/>
              <a:t/>
            </a:r>
            <a:br>
              <a:rPr lang="en-US" dirty="0" smtClean="0"/>
            </a:br>
            <a:endParaRPr lang="en-US" dirty="0" smtClean="0"/>
          </a:p>
        </p:txBody>
      </p:sp>
      <p:sp>
        <p:nvSpPr>
          <p:cNvPr id="6" name="Zástupný symbol pro zápatí 5"/>
          <p:cNvSpPr>
            <a:spLocks noGrp="1"/>
          </p:cNvSpPr>
          <p:nvPr>
            <p:ph type="ftr" sz="quarter" idx="11"/>
          </p:nvPr>
        </p:nvSpPr>
        <p:spPr/>
        <p:txBody>
          <a:bodyPr/>
          <a:lstStyle/>
          <a:p>
            <a:pPr>
              <a:defRPr/>
            </a:pPr>
            <a:r>
              <a:rPr lang="en-US" altLang="en-US" smtClean="0"/>
              <a:t>CG III (NPGR010) - J. Křivánek 2015</a:t>
            </a:r>
            <a:endParaRPr lang="en-US" alt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914400" y="1524000"/>
            <a:ext cx="8229600" cy="1752600"/>
          </a:xfrm>
        </p:spPr>
        <p:txBody>
          <a:bodyPr/>
          <a:lstStyle/>
          <a:p>
            <a:pPr eaLnBrk="1" hangingPunct="1"/>
            <a:r>
              <a:rPr lang="en-US" b="1" dirty="0" smtClean="0"/>
              <a:t>Progressive photon mapping</a:t>
            </a:r>
            <a:endParaRPr lang="cs-CZ" b="1" dirty="0" smtClean="0"/>
          </a:p>
        </p:txBody>
      </p:sp>
      <p:sp>
        <p:nvSpPr>
          <p:cNvPr id="18435" name="Rectangle 3"/>
          <p:cNvSpPr>
            <a:spLocks noGrp="1" noChangeArrowheads="1"/>
          </p:cNvSpPr>
          <p:nvPr>
            <p:ph type="subTitle" idx="1"/>
          </p:nvPr>
        </p:nvSpPr>
        <p:spPr>
          <a:xfrm>
            <a:off x="1981200" y="3962400"/>
            <a:ext cx="6553200" cy="2130896"/>
          </a:xfrm>
        </p:spPr>
        <p:txBody>
          <a:bodyPr/>
          <a:lstStyle/>
          <a:p>
            <a:pPr eaLnBrk="1" hangingPunct="1"/>
            <a:endParaRPr lang="cs-CZ" sz="2000" dirty="0" smtClean="0"/>
          </a:p>
        </p:txBody>
      </p:sp>
    </p:spTree>
    <p:extLst>
      <p:ext uri="{BB962C8B-B14F-4D97-AF65-F5344CB8AC3E}">
        <p14:creationId xmlns:p14="http://schemas.microsoft.com/office/powerpoint/2010/main" val="2084478166"/>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Progressive photon mapping</a:t>
            </a:r>
          </a:p>
        </p:txBody>
      </p:sp>
      <p:sp>
        <p:nvSpPr>
          <p:cNvPr id="3" name="Content Placeholder 2"/>
          <p:cNvSpPr>
            <a:spLocks noGrp="1"/>
          </p:cNvSpPr>
          <p:nvPr>
            <p:ph idx="1"/>
          </p:nvPr>
        </p:nvSpPr>
        <p:spPr/>
        <p:txBody>
          <a:bodyPr/>
          <a:lstStyle/>
          <a:p>
            <a:r>
              <a:rPr lang="en-US" dirty="0" smtClean="0"/>
              <a:t>Rendering in iterations</a:t>
            </a:r>
            <a:endParaRPr lang="cs-CZ" dirty="0" smtClean="0"/>
          </a:p>
          <a:p>
            <a:endParaRPr lang="cs-CZ" dirty="0" smtClean="0"/>
          </a:p>
          <a:p>
            <a:r>
              <a:rPr lang="en-US" dirty="0" smtClean="0"/>
              <a:t>In each iteration, </a:t>
            </a:r>
            <a:r>
              <a:rPr lang="en-US" b="1" dirty="0" smtClean="0"/>
              <a:t>reduce the photon search radius </a:t>
            </a:r>
            <a:r>
              <a:rPr lang="en-US" dirty="0" smtClean="0"/>
              <a:t>such that</a:t>
            </a:r>
            <a:r>
              <a:rPr lang="cs-CZ" dirty="0" smtClean="0"/>
              <a:t>:</a:t>
            </a:r>
          </a:p>
          <a:p>
            <a:pPr lvl="1"/>
            <a:endParaRPr lang="cs-CZ" dirty="0" smtClean="0"/>
          </a:p>
          <a:p>
            <a:pPr lvl="1"/>
            <a:r>
              <a:rPr lang="en-US" dirty="0" smtClean="0"/>
              <a:t>Total </a:t>
            </a:r>
            <a:r>
              <a:rPr lang="en-US" b="1" dirty="0" smtClean="0"/>
              <a:t>bias goes to zero</a:t>
            </a:r>
            <a:r>
              <a:rPr lang="en-US" dirty="0" smtClean="0"/>
              <a:t>, and</a:t>
            </a:r>
            <a:endParaRPr lang="cs-CZ" dirty="0" smtClean="0"/>
          </a:p>
          <a:p>
            <a:pPr lvl="1"/>
            <a:r>
              <a:rPr lang="en-US" dirty="0" smtClean="0"/>
              <a:t>Total </a:t>
            </a:r>
            <a:r>
              <a:rPr lang="en-US" b="1" dirty="0" smtClean="0"/>
              <a:t>variance goes to zero</a:t>
            </a:r>
            <a:endParaRPr lang="cs-CZ" b="1" dirty="0" smtClean="0"/>
          </a:p>
          <a:p>
            <a:pPr lvl="1"/>
            <a:endParaRPr lang="cs-CZ" dirty="0" smtClean="0"/>
          </a:p>
          <a:p>
            <a:pPr lvl="1"/>
            <a:r>
              <a:rPr lang="cs-CZ" dirty="0" smtClean="0"/>
              <a:t>(</a:t>
            </a:r>
            <a:r>
              <a:rPr lang="en-US" dirty="0" smtClean="0"/>
              <a:t>i.e. the resulting estimator is consistent</a:t>
            </a:r>
            <a:r>
              <a:rPr lang="cs-CZ" dirty="0" smtClean="0"/>
              <a:t>)</a:t>
            </a:r>
            <a:endParaRPr lang="en-US" dirty="0"/>
          </a:p>
        </p:txBody>
      </p:sp>
      <p:sp>
        <p:nvSpPr>
          <p:cNvPr id="4" name="Footer Placeholder 3"/>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37518108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dirty="0"/>
              <a:t>Progressive photon mapping</a:t>
            </a:r>
            <a:endParaRPr lang="en-US" dirty="0" smtClean="0"/>
          </a:p>
        </p:txBody>
      </p:sp>
      <p:sp>
        <p:nvSpPr>
          <p:cNvPr id="51203" name="Content Placeholder 2"/>
          <p:cNvSpPr>
            <a:spLocks noGrp="1"/>
          </p:cNvSpPr>
          <p:nvPr>
            <p:ph idx="1"/>
          </p:nvPr>
        </p:nvSpPr>
        <p:spPr/>
        <p:txBody>
          <a:bodyPr/>
          <a:lstStyle/>
          <a:p>
            <a:r>
              <a:rPr lang="en-US" dirty="0" smtClean="0"/>
              <a:t>Iterative procedure</a:t>
            </a:r>
            <a:endParaRPr lang="cs-CZ" dirty="0" smtClean="0"/>
          </a:p>
        </p:txBody>
      </p:sp>
      <p:sp>
        <p:nvSpPr>
          <p:cNvPr id="5" name="TextovéPole 6"/>
          <p:cNvSpPr txBox="1"/>
          <p:nvPr/>
        </p:nvSpPr>
        <p:spPr>
          <a:xfrm>
            <a:off x="6659563" y="6211888"/>
            <a:ext cx="2233612" cy="369887"/>
          </a:xfrm>
          <a:prstGeom prst="rect">
            <a:avLst/>
          </a:prstGeom>
          <a:noFill/>
        </p:spPr>
        <p:txBody>
          <a:bodyPr>
            <a:spAutoFit/>
          </a:bodyPr>
          <a:lstStyle/>
          <a:p>
            <a:pPr>
              <a:defRPr/>
            </a:pPr>
            <a:r>
              <a:rPr lang="en-US" dirty="0">
                <a:latin typeface="+mn-lt"/>
              </a:rPr>
              <a:t>© Hachisuka et al.</a:t>
            </a:r>
          </a:p>
        </p:txBody>
      </p:sp>
      <p:pic>
        <p:nvPicPr>
          <p:cNvPr id="592898" name="Picture 2"/>
          <p:cNvPicPr>
            <a:picLocks noChangeAspect="1" noChangeArrowheads="1"/>
          </p:cNvPicPr>
          <p:nvPr/>
        </p:nvPicPr>
        <p:blipFill>
          <a:blip r:embed="rId2" cstate="print"/>
          <a:srcRect/>
          <a:stretch>
            <a:fillRect/>
          </a:stretch>
        </p:blipFill>
        <p:spPr bwMode="auto">
          <a:xfrm>
            <a:off x="5076376" y="2441647"/>
            <a:ext cx="2880000" cy="2643537"/>
          </a:xfrm>
          <a:prstGeom prst="rect">
            <a:avLst/>
          </a:prstGeom>
          <a:noFill/>
          <a:ln w="9525">
            <a:noFill/>
            <a:miter lim="800000"/>
            <a:headEnd/>
            <a:tailEnd/>
          </a:ln>
        </p:spPr>
      </p:pic>
      <p:pic>
        <p:nvPicPr>
          <p:cNvPr id="592899" name="Picture 3"/>
          <p:cNvPicPr>
            <a:picLocks noChangeAspect="1" noChangeArrowheads="1"/>
          </p:cNvPicPr>
          <p:nvPr/>
        </p:nvPicPr>
        <p:blipFill>
          <a:blip r:embed="rId3" cstate="print"/>
          <a:srcRect/>
          <a:stretch>
            <a:fillRect/>
          </a:stretch>
        </p:blipFill>
        <p:spPr bwMode="auto">
          <a:xfrm>
            <a:off x="1403968" y="2441647"/>
            <a:ext cx="2880000" cy="2631410"/>
          </a:xfrm>
          <a:prstGeom prst="rect">
            <a:avLst/>
          </a:prstGeom>
          <a:noFill/>
          <a:ln w="9525">
            <a:noFill/>
            <a:miter lim="800000"/>
            <a:headEnd/>
            <a:tailEnd/>
          </a:ln>
        </p:spPr>
      </p:pic>
      <p:cxnSp>
        <p:nvCxnSpPr>
          <p:cNvPr id="9" name="Straight Arrow Connector 8"/>
          <p:cNvCxnSpPr/>
          <p:nvPr/>
        </p:nvCxnSpPr>
        <p:spPr>
          <a:xfrm>
            <a:off x="4396452" y="3717032"/>
            <a:ext cx="576064"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028384" y="3717032"/>
            <a:ext cx="50405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532440" y="3717032"/>
            <a:ext cx="0" cy="194421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755576" y="5661248"/>
            <a:ext cx="777686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755576" y="3645024"/>
            <a:ext cx="0" cy="201622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755576" y="3645024"/>
            <a:ext cx="432048"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4" name="Zástupný symbol pro zápatí 13"/>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120832356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dirty="0"/>
              <a:t>Progressive photon mapping</a:t>
            </a:r>
            <a:endParaRPr lang="en-US" dirty="0" smtClean="0"/>
          </a:p>
        </p:txBody>
      </p:sp>
      <p:sp>
        <p:nvSpPr>
          <p:cNvPr id="52227" name="Content Placeholder 2"/>
          <p:cNvSpPr>
            <a:spLocks noGrp="1"/>
          </p:cNvSpPr>
          <p:nvPr>
            <p:ph idx="1"/>
          </p:nvPr>
        </p:nvSpPr>
        <p:spPr/>
        <p:txBody>
          <a:bodyPr/>
          <a:lstStyle/>
          <a:p>
            <a:endParaRPr lang="en-US" smtClean="0"/>
          </a:p>
        </p:txBody>
      </p:sp>
      <p:pic>
        <p:nvPicPr>
          <p:cNvPr id="52228" name="Picture 2"/>
          <p:cNvPicPr>
            <a:picLocks noChangeAspect="1" noChangeArrowheads="1"/>
          </p:cNvPicPr>
          <p:nvPr/>
        </p:nvPicPr>
        <p:blipFill>
          <a:blip r:embed="rId2" cstate="print"/>
          <a:srcRect/>
          <a:stretch>
            <a:fillRect/>
          </a:stretch>
        </p:blipFill>
        <p:spPr bwMode="auto">
          <a:xfrm>
            <a:off x="0" y="2420938"/>
            <a:ext cx="9144000" cy="2674937"/>
          </a:xfrm>
          <a:prstGeom prst="rect">
            <a:avLst/>
          </a:prstGeom>
          <a:noFill/>
          <a:ln w="9525">
            <a:noFill/>
            <a:miter lim="800000"/>
            <a:headEnd/>
            <a:tailEnd/>
          </a:ln>
        </p:spPr>
      </p:pic>
      <p:sp>
        <p:nvSpPr>
          <p:cNvPr id="6" name="Zástupný symbol pro zápatí 5"/>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31691346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dirty="0"/>
              <a:t>Progressive photon mapping</a:t>
            </a:r>
            <a:endParaRPr lang="en-US" dirty="0" smtClean="0"/>
          </a:p>
        </p:txBody>
      </p:sp>
      <p:sp>
        <p:nvSpPr>
          <p:cNvPr id="53251" name="Content Placeholder 2"/>
          <p:cNvSpPr>
            <a:spLocks noGrp="1"/>
          </p:cNvSpPr>
          <p:nvPr>
            <p:ph idx="1"/>
          </p:nvPr>
        </p:nvSpPr>
        <p:spPr/>
        <p:txBody>
          <a:bodyPr/>
          <a:lstStyle/>
          <a:p>
            <a:endParaRPr lang="en-US" smtClean="0"/>
          </a:p>
        </p:txBody>
      </p:sp>
      <p:pic>
        <p:nvPicPr>
          <p:cNvPr id="53252" name="Picture 2"/>
          <p:cNvPicPr>
            <a:picLocks noChangeAspect="1" noChangeArrowheads="1"/>
          </p:cNvPicPr>
          <p:nvPr/>
        </p:nvPicPr>
        <p:blipFill>
          <a:blip r:embed="rId2" cstate="print"/>
          <a:srcRect/>
          <a:stretch>
            <a:fillRect/>
          </a:stretch>
        </p:blipFill>
        <p:spPr bwMode="auto">
          <a:xfrm>
            <a:off x="0" y="1989138"/>
            <a:ext cx="9144000" cy="3698875"/>
          </a:xfrm>
          <a:prstGeom prst="rect">
            <a:avLst/>
          </a:prstGeom>
          <a:noFill/>
          <a:ln w="9525">
            <a:noFill/>
            <a:miter lim="800000"/>
            <a:headEnd/>
            <a:tailEnd/>
          </a:ln>
        </p:spPr>
      </p:pic>
      <p:sp>
        <p:nvSpPr>
          <p:cNvPr id="6" name="Zástupný symbol pro zápatí 5"/>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160909520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Progressive photon mapping</a:t>
            </a:r>
          </a:p>
        </p:txBody>
      </p:sp>
      <p:sp>
        <p:nvSpPr>
          <p:cNvPr id="3" name="Content Placeholder 2"/>
          <p:cNvSpPr>
            <a:spLocks noGrp="1"/>
          </p:cNvSpPr>
          <p:nvPr>
            <p:ph idx="1"/>
          </p:nvPr>
        </p:nvSpPr>
        <p:spPr>
          <a:xfrm>
            <a:off x="457200" y="1734924"/>
            <a:ext cx="8229600" cy="4530725"/>
          </a:xfrm>
        </p:spPr>
        <p:txBody>
          <a:bodyPr/>
          <a:lstStyle/>
          <a:p>
            <a:endParaRPr lang="en-US"/>
          </a:p>
        </p:txBody>
      </p:sp>
      <p:sp>
        <p:nvSpPr>
          <p:cNvPr id="4" name="Footer Placeholder 3"/>
          <p:cNvSpPr>
            <a:spLocks noGrp="1"/>
          </p:cNvSpPr>
          <p:nvPr>
            <p:ph type="ftr" sz="quarter" idx="11"/>
          </p:nvPr>
        </p:nvSpPr>
        <p:spPr/>
        <p:txBody>
          <a:bodyPr/>
          <a:lstStyle/>
          <a:p>
            <a:pPr>
              <a:defRPr/>
            </a:pPr>
            <a:r>
              <a:rPr lang="en-US" altLang="en-US" smtClean="0"/>
              <a:t>CG III (NPGR010) - J. Křivánek 2015</a:t>
            </a:r>
            <a:endParaRPr lang="en-US" altLang="en-US"/>
          </a:p>
        </p:txBody>
      </p:sp>
      <p:pic>
        <p:nvPicPr>
          <p:cNvPr id="593922" name="Picture 2"/>
          <p:cNvPicPr>
            <a:picLocks noChangeAspect="1" noChangeArrowheads="1"/>
          </p:cNvPicPr>
          <p:nvPr/>
        </p:nvPicPr>
        <p:blipFill>
          <a:blip r:embed="rId2" cstate="print"/>
          <a:srcRect/>
          <a:stretch>
            <a:fillRect/>
          </a:stretch>
        </p:blipFill>
        <p:spPr bwMode="auto">
          <a:xfrm>
            <a:off x="683568" y="1259468"/>
            <a:ext cx="3705225" cy="4686300"/>
          </a:xfrm>
          <a:prstGeom prst="rect">
            <a:avLst/>
          </a:prstGeom>
          <a:noFill/>
          <a:ln w="9525">
            <a:noFill/>
            <a:miter lim="800000"/>
            <a:headEnd/>
            <a:tailEnd/>
          </a:ln>
        </p:spPr>
      </p:pic>
      <p:pic>
        <p:nvPicPr>
          <p:cNvPr id="593923" name="Picture 3"/>
          <p:cNvPicPr>
            <a:picLocks noChangeAspect="1" noChangeArrowheads="1"/>
          </p:cNvPicPr>
          <p:nvPr/>
        </p:nvPicPr>
        <p:blipFill>
          <a:blip r:embed="rId3" cstate="print"/>
          <a:srcRect/>
          <a:stretch>
            <a:fillRect/>
          </a:stretch>
        </p:blipFill>
        <p:spPr bwMode="auto">
          <a:xfrm>
            <a:off x="4788024" y="1259468"/>
            <a:ext cx="3695700" cy="4667250"/>
          </a:xfrm>
          <a:prstGeom prst="rect">
            <a:avLst/>
          </a:prstGeom>
          <a:noFill/>
          <a:ln w="9525">
            <a:noFill/>
            <a:miter lim="800000"/>
            <a:headEnd/>
            <a:tailEnd/>
          </a:ln>
        </p:spPr>
      </p:pic>
      <p:sp>
        <p:nvSpPr>
          <p:cNvPr id="8" name="TextovéPole 6"/>
          <p:cNvSpPr txBox="1"/>
          <p:nvPr/>
        </p:nvSpPr>
        <p:spPr>
          <a:xfrm>
            <a:off x="1403648" y="5939988"/>
            <a:ext cx="2233612" cy="369332"/>
          </a:xfrm>
          <a:prstGeom prst="rect">
            <a:avLst/>
          </a:prstGeom>
          <a:noFill/>
        </p:spPr>
        <p:txBody>
          <a:bodyPr>
            <a:spAutoFit/>
          </a:bodyPr>
          <a:lstStyle/>
          <a:p>
            <a:pPr algn="ctr">
              <a:defRPr/>
            </a:pPr>
            <a:r>
              <a:rPr lang="en-US" dirty="0" smtClean="0">
                <a:latin typeface="+mn-lt"/>
              </a:rPr>
              <a:t>BDPT</a:t>
            </a:r>
            <a:endParaRPr lang="en-US" dirty="0">
              <a:latin typeface="+mn-lt"/>
            </a:endParaRPr>
          </a:p>
        </p:txBody>
      </p:sp>
      <p:sp>
        <p:nvSpPr>
          <p:cNvPr id="9" name="TextovéPole 6"/>
          <p:cNvSpPr txBox="1"/>
          <p:nvPr/>
        </p:nvSpPr>
        <p:spPr>
          <a:xfrm>
            <a:off x="5508104" y="5939988"/>
            <a:ext cx="2233612" cy="369332"/>
          </a:xfrm>
          <a:prstGeom prst="rect">
            <a:avLst/>
          </a:prstGeom>
          <a:noFill/>
        </p:spPr>
        <p:txBody>
          <a:bodyPr>
            <a:spAutoFit/>
          </a:bodyPr>
          <a:lstStyle/>
          <a:p>
            <a:pPr algn="ctr">
              <a:defRPr/>
            </a:pPr>
            <a:r>
              <a:rPr lang="en-US" dirty="0" smtClean="0">
                <a:latin typeface="+mn-lt"/>
              </a:rPr>
              <a:t>PPM</a:t>
            </a:r>
            <a:endParaRPr lang="en-US" dirty="0">
              <a:latin typeface="+mn-lt"/>
            </a:endParaRPr>
          </a:p>
        </p:txBody>
      </p:sp>
    </p:spTree>
    <p:extLst>
      <p:ext uri="{BB962C8B-B14F-4D97-AF65-F5344CB8AC3E}">
        <p14:creationId xmlns:p14="http://schemas.microsoft.com/office/powerpoint/2010/main" val="205826531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914400" y="1524000"/>
            <a:ext cx="8229600" cy="1752600"/>
          </a:xfrm>
        </p:spPr>
        <p:txBody>
          <a:bodyPr/>
          <a:lstStyle/>
          <a:p>
            <a:pPr eaLnBrk="1" hangingPunct="1"/>
            <a:r>
              <a:rPr lang="en-US" b="1" dirty="0" smtClean="0"/>
              <a:t>Our work</a:t>
            </a:r>
            <a:r>
              <a:rPr lang="cs-CZ" b="1" dirty="0" smtClean="0"/>
              <a:t>: </a:t>
            </a:r>
            <a:br>
              <a:rPr lang="cs-CZ" b="1" dirty="0" smtClean="0"/>
            </a:br>
            <a:r>
              <a:rPr lang="en-US" b="1" dirty="0" smtClean="0"/>
              <a:t>Vertex Connection and Merging</a:t>
            </a:r>
            <a:endParaRPr lang="cs-CZ" b="1" dirty="0" smtClean="0"/>
          </a:p>
        </p:txBody>
      </p:sp>
      <p:sp>
        <p:nvSpPr>
          <p:cNvPr id="18435" name="Rectangle 3"/>
          <p:cNvSpPr>
            <a:spLocks noGrp="1" noChangeArrowheads="1"/>
          </p:cNvSpPr>
          <p:nvPr>
            <p:ph type="subTitle" idx="1"/>
          </p:nvPr>
        </p:nvSpPr>
        <p:spPr>
          <a:xfrm>
            <a:off x="1981200" y="3962400"/>
            <a:ext cx="6553200" cy="2130896"/>
          </a:xfrm>
        </p:spPr>
        <p:txBody>
          <a:bodyPr/>
          <a:lstStyle/>
          <a:p>
            <a:pPr eaLnBrk="1" hangingPunct="1"/>
            <a:endParaRPr lang="cs-CZ" sz="2000" dirty="0" smtClean="0"/>
          </a:p>
        </p:txBody>
      </p:sp>
    </p:spTree>
    <p:extLst>
      <p:ext uri="{BB962C8B-B14F-4D97-AF65-F5344CB8AC3E}">
        <p14:creationId xmlns:p14="http://schemas.microsoft.com/office/powerpoint/2010/main" val="637151899"/>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Obrázek 8" descr="cornellpool.jpg"/>
          <p:cNvPicPr>
            <a:picLocks noChangeAspect="1"/>
          </p:cNvPicPr>
          <p:nvPr/>
        </p:nvPicPr>
        <p:blipFill>
          <a:blip r:embed="rId3" cstate="print"/>
          <a:srcRect/>
          <a:stretch>
            <a:fillRect/>
          </a:stretch>
        </p:blipFill>
        <p:spPr bwMode="auto">
          <a:xfrm>
            <a:off x="0" y="1357313"/>
            <a:ext cx="4718050" cy="3584575"/>
          </a:xfrm>
          <a:prstGeom prst="rect">
            <a:avLst/>
          </a:prstGeom>
          <a:noFill/>
          <a:ln w="9525">
            <a:noFill/>
            <a:miter lim="800000"/>
            <a:headEnd/>
            <a:tailEnd/>
          </a:ln>
        </p:spPr>
      </p:pic>
      <p:sp>
        <p:nvSpPr>
          <p:cNvPr id="7172" name="Nadpis 1"/>
          <p:cNvSpPr>
            <a:spLocks noGrp="1"/>
          </p:cNvSpPr>
          <p:nvPr>
            <p:ph type="title"/>
          </p:nvPr>
        </p:nvSpPr>
        <p:spPr/>
        <p:txBody>
          <a:bodyPr/>
          <a:lstStyle/>
          <a:p>
            <a:pPr eaLnBrk="1" hangingPunct="1"/>
            <a:r>
              <a:rPr lang="en-US" dirty="0" smtClean="0"/>
              <a:t>Photon mapping </a:t>
            </a:r>
            <a:r>
              <a:rPr lang="cs-CZ" dirty="0" smtClean="0"/>
              <a:t>– </a:t>
            </a:r>
            <a:r>
              <a:rPr lang="en-US" dirty="0" smtClean="0"/>
              <a:t>SDS</a:t>
            </a:r>
            <a:r>
              <a:rPr lang="cs-CZ" dirty="0" smtClean="0"/>
              <a:t> </a:t>
            </a:r>
            <a:r>
              <a:rPr lang="en-US" dirty="0" smtClean="0"/>
              <a:t>paths</a:t>
            </a:r>
          </a:p>
        </p:txBody>
      </p:sp>
      <p:graphicFrame>
        <p:nvGraphicFramePr>
          <p:cNvPr id="7170" name="Object 5"/>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640146" name="Rovnice" r:id="rId4" imgW="114151" imgH="215619" progId="Equation.3">
                  <p:embed/>
                </p:oleObj>
              </mc:Choice>
              <mc:Fallback>
                <p:oleObj name="Rovnice" r:id="rId4" imgW="114151" imgH="21561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173" name="Zástupný symbol pro obsah 5" descr="photonmapping_renderBitch7.jpg"/>
          <p:cNvPicPr>
            <a:picLocks noGrp="1" noChangeAspect="1"/>
          </p:cNvPicPr>
          <p:nvPr>
            <p:ph idx="1"/>
          </p:nvPr>
        </p:nvPicPr>
        <p:blipFill>
          <a:blip r:embed="rId6" cstate="print"/>
          <a:srcRect/>
          <a:stretch>
            <a:fillRect/>
          </a:stretch>
        </p:blipFill>
        <p:spPr>
          <a:xfrm>
            <a:off x="4286250" y="2786063"/>
            <a:ext cx="4572000" cy="3429000"/>
          </a:xfrm>
        </p:spPr>
      </p:pic>
      <p:sp>
        <p:nvSpPr>
          <p:cNvPr id="7174" name="TextovéPole 6"/>
          <p:cNvSpPr txBox="1">
            <a:spLocks noChangeArrowheads="1"/>
          </p:cNvSpPr>
          <p:nvPr/>
        </p:nvSpPr>
        <p:spPr bwMode="auto">
          <a:xfrm>
            <a:off x="6931025" y="6215063"/>
            <a:ext cx="2112963" cy="369887"/>
          </a:xfrm>
          <a:prstGeom prst="rect">
            <a:avLst/>
          </a:prstGeom>
          <a:noFill/>
          <a:ln w="9525">
            <a:noFill/>
            <a:miter lim="800000"/>
            <a:headEnd/>
            <a:tailEnd/>
          </a:ln>
        </p:spPr>
        <p:txBody>
          <a:bodyPr wrap="none">
            <a:spAutoFit/>
          </a:bodyPr>
          <a:lstStyle/>
          <a:p>
            <a:pPr>
              <a:defRPr/>
            </a:pPr>
            <a:r>
              <a:rPr lang="en-US" dirty="0">
                <a:latin typeface="+mn-lt"/>
              </a:rPr>
              <a:t>© </a:t>
            </a:r>
            <a:r>
              <a:rPr lang="cs-CZ" dirty="0">
                <a:latin typeface="+mn-lt"/>
              </a:rPr>
              <a:t>Wojciech Jarosz</a:t>
            </a:r>
            <a:endParaRPr lang="en-US" dirty="0">
              <a:latin typeface="+mn-lt"/>
            </a:endParaRPr>
          </a:p>
        </p:txBody>
      </p:sp>
      <p:sp>
        <p:nvSpPr>
          <p:cNvPr id="7176" name="TextovéPole 10"/>
          <p:cNvSpPr txBox="1">
            <a:spLocks noChangeArrowheads="1"/>
          </p:cNvSpPr>
          <p:nvPr/>
        </p:nvSpPr>
        <p:spPr bwMode="auto">
          <a:xfrm>
            <a:off x="214313" y="4929188"/>
            <a:ext cx="1712912" cy="646112"/>
          </a:xfrm>
          <a:prstGeom prst="rect">
            <a:avLst/>
          </a:prstGeom>
          <a:noFill/>
          <a:ln w="9525">
            <a:noFill/>
            <a:miter lim="800000"/>
            <a:headEnd/>
            <a:tailEnd/>
          </a:ln>
        </p:spPr>
        <p:txBody>
          <a:bodyPr wrap="none">
            <a:spAutoFit/>
          </a:bodyPr>
          <a:lstStyle/>
          <a:p>
            <a:pPr>
              <a:defRPr/>
            </a:pPr>
            <a:r>
              <a:rPr lang="en-US" dirty="0">
                <a:latin typeface="+mn-lt"/>
              </a:rPr>
              <a:t>© </a:t>
            </a:r>
            <a:r>
              <a:rPr lang="en-US" dirty="0" err="1">
                <a:latin typeface="+mn-lt"/>
              </a:rPr>
              <a:t>H.W.Jensen</a:t>
            </a:r>
            <a:endParaRPr lang="en-GB" dirty="0">
              <a:latin typeface="+mn-lt"/>
            </a:endParaRPr>
          </a:p>
          <a:p>
            <a:pPr>
              <a:defRPr/>
            </a:pPr>
            <a:endParaRPr lang="en-US" dirty="0">
              <a:latin typeface="+mn-lt"/>
            </a:endParaRPr>
          </a:p>
        </p:txBody>
      </p:sp>
      <p:sp>
        <p:nvSpPr>
          <p:cNvPr id="9" name="Zástupný symbol pro zápatí 8"/>
          <p:cNvSpPr>
            <a:spLocks noGrp="1"/>
          </p:cNvSpPr>
          <p:nvPr>
            <p:ph type="ftr" sz="quarter" idx="11"/>
          </p:nvPr>
        </p:nvSpPr>
        <p:spPr/>
        <p:txBody>
          <a:bodyPr/>
          <a:lstStyle/>
          <a:p>
            <a:pPr>
              <a:defRPr/>
            </a:pPr>
            <a:r>
              <a:rPr lang="en-US" altLang="en-US" smtClean="0"/>
              <a:t>CG III (NPGR010) - J. Křivánek 2015</a:t>
            </a:r>
            <a:endParaRPr lang="en-US" altLang="en-US" dirty="0"/>
          </a:p>
        </p:txBody>
      </p:sp>
    </p:spTree>
    <p:extLst>
      <p:ext uri="{BB962C8B-B14F-4D97-AF65-F5344CB8AC3E}">
        <p14:creationId xmlns:p14="http://schemas.microsoft.com/office/powerpoint/2010/main" val="3765841246"/>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Robust photon mapping</a:t>
            </a:r>
            <a:endParaRPr lang="cs-CZ" dirty="0"/>
          </a:p>
        </p:txBody>
      </p:sp>
      <p:sp>
        <p:nvSpPr>
          <p:cNvPr id="3" name="Content Placeholder 2"/>
          <p:cNvSpPr>
            <a:spLocks noGrp="1"/>
          </p:cNvSpPr>
          <p:nvPr>
            <p:ph idx="1"/>
          </p:nvPr>
        </p:nvSpPr>
        <p:spPr>
          <a:xfrm>
            <a:off x="457200" y="1600200"/>
            <a:ext cx="8229600" cy="4853136"/>
          </a:xfrm>
        </p:spPr>
        <p:txBody>
          <a:bodyPr/>
          <a:lstStyle/>
          <a:p>
            <a:r>
              <a:rPr lang="en-US" dirty="0" smtClean="0"/>
              <a:t>Where exactly on the camera sub-path  should we look-up the photons</a:t>
            </a:r>
            <a:r>
              <a:rPr lang="cs-CZ" dirty="0" smtClean="0"/>
              <a:t>?</a:t>
            </a:r>
          </a:p>
          <a:p>
            <a:r>
              <a:rPr lang="en-US" dirty="0" smtClean="0"/>
              <a:t>Commonly solved via a </a:t>
            </a:r>
            <a:r>
              <a:rPr lang="en-US" b="1" dirty="0" smtClean="0"/>
              <a:t>heuristic</a:t>
            </a:r>
            <a:r>
              <a:rPr lang="cs-CZ" dirty="0" smtClean="0"/>
              <a:t>:</a:t>
            </a:r>
          </a:p>
          <a:p>
            <a:pPr lvl="1"/>
            <a:r>
              <a:rPr lang="en-US" dirty="0" smtClean="0"/>
              <a:t>Diffuse surface</a:t>
            </a:r>
            <a:r>
              <a:rPr lang="cs-CZ" dirty="0" smtClean="0"/>
              <a:t> … </a:t>
            </a:r>
            <a:r>
              <a:rPr lang="en-US" dirty="0" smtClean="0"/>
              <a:t>make the look-up right away</a:t>
            </a:r>
            <a:endParaRPr lang="cs-CZ" dirty="0" smtClean="0"/>
          </a:p>
          <a:p>
            <a:pPr lvl="1"/>
            <a:r>
              <a:rPr lang="en-US" dirty="0" smtClean="0"/>
              <a:t>Specular surface </a:t>
            </a:r>
            <a:r>
              <a:rPr lang="cs-CZ" dirty="0" smtClean="0"/>
              <a:t>… </a:t>
            </a:r>
            <a:r>
              <a:rPr lang="en-US" dirty="0" smtClean="0"/>
              <a:t>continue tracing and make the look-up later</a:t>
            </a:r>
            <a:endParaRPr lang="en-US" dirty="0"/>
          </a:p>
          <a:p>
            <a:r>
              <a:rPr lang="en-US" dirty="0" smtClean="0"/>
              <a:t>But what exactly should be classified as “diffuse” and “specular”?</a:t>
            </a:r>
            <a:endParaRPr lang="cs-CZ" dirty="0" smtClean="0"/>
          </a:p>
          <a:p>
            <a:pPr lvl="1"/>
            <a:r>
              <a:rPr lang="en-US" dirty="0" smtClean="0"/>
              <a:t>We need a more </a:t>
            </a:r>
            <a:r>
              <a:rPr lang="en-US" b="1" dirty="0" smtClean="0"/>
              <a:t>universal </a:t>
            </a:r>
            <a:r>
              <a:rPr lang="en-US" dirty="0" smtClean="0"/>
              <a:t>and </a:t>
            </a:r>
            <a:r>
              <a:rPr lang="en-US" b="1" dirty="0" smtClean="0"/>
              <a:t>robust </a:t>
            </a:r>
            <a:r>
              <a:rPr lang="en-US" dirty="0" smtClean="0"/>
              <a:t>solution</a:t>
            </a:r>
          </a:p>
          <a:p>
            <a:pPr lvl="1"/>
            <a:r>
              <a:rPr lang="en-US" dirty="0" smtClean="0"/>
              <a:t>Solution:</a:t>
            </a:r>
          </a:p>
          <a:p>
            <a:pPr lvl="2"/>
            <a:r>
              <a:rPr lang="en-US" b="1" dirty="0" smtClean="0"/>
              <a:t>Bidirectional photon mapping </a:t>
            </a:r>
            <a:r>
              <a:rPr lang="en-US" dirty="0" smtClean="0"/>
              <a:t>[</a:t>
            </a:r>
            <a:r>
              <a:rPr lang="en-US" dirty="0" err="1" smtClean="0"/>
              <a:t>Vorba</a:t>
            </a:r>
            <a:r>
              <a:rPr lang="en-US" dirty="0" smtClean="0"/>
              <a:t> 2011]</a:t>
            </a:r>
            <a:endParaRPr lang="en-US" dirty="0"/>
          </a:p>
          <a:p>
            <a:pPr lvl="2"/>
            <a:r>
              <a:rPr lang="en-US" b="1" dirty="0" smtClean="0"/>
              <a:t>Vertex </a:t>
            </a:r>
            <a:r>
              <a:rPr lang="en-US" b="1" dirty="0"/>
              <a:t>Connection and </a:t>
            </a:r>
            <a:r>
              <a:rPr lang="en-US" b="1" dirty="0" smtClean="0"/>
              <a:t>Merging  </a:t>
            </a:r>
            <a:r>
              <a:rPr lang="en-US" dirty="0" smtClean="0"/>
              <a:t>[</a:t>
            </a:r>
            <a:r>
              <a:rPr lang="cs-CZ" dirty="0" err="1"/>
              <a:t>Georgiev</a:t>
            </a:r>
            <a:r>
              <a:rPr lang="cs-CZ" dirty="0"/>
              <a:t> et al., </a:t>
            </a:r>
            <a:r>
              <a:rPr lang="cs-CZ" dirty="0" smtClean="0"/>
              <a:t>2012</a:t>
            </a:r>
            <a:r>
              <a:rPr lang="en-US" dirty="0"/>
              <a:t>]</a:t>
            </a:r>
            <a:endParaRPr lang="cs-CZ" dirty="0"/>
          </a:p>
        </p:txBody>
      </p:sp>
      <p:sp>
        <p:nvSpPr>
          <p:cNvPr id="4" name="Footer Placeholder 3"/>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326916397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descr="D:\Dropbox\Presentations\SIGGRAPH_Asia_2012\Comparison\livingroom\ggbs_s_bp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563894" y="6396340"/>
            <a:ext cx="5580113"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chemeClr val="bg1"/>
                </a:solidFill>
                <a:effectLst>
                  <a:outerShdw blurRad="50800" dist="38100" dir="2700000" algn="tl" rotWithShape="0">
                    <a:prstClr val="black"/>
                  </a:outerShdw>
                </a:effectLst>
                <a:latin typeface="+mn-lt"/>
              </a:rPr>
              <a:t>Bidirectional path tracing </a:t>
            </a:r>
            <a:r>
              <a:rPr lang="en-US" sz="2400" dirty="0" smtClean="0">
                <a:solidFill>
                  <a:schemeClr val="bg1"/>
                </a:solidFill>
                <a:effectLst>
                  <a:outerShdw blurRad="50800" dist="38100" dir="2700000" algn="tl" rotWithShape="0">
                    <a:prstClr val="black"/>
                  </a:outerShdw>
                </a:effectLst>
                <a:latin typeface="+mn-lt"/>
              </a:rPr>
              <a:t>(30 min)</a:t>
            </a:r>
            <a:endParaRPr lang="en-US" sz="2400" dirty="0">
              <a:solidFill>
                <a:schemeClr val="bg1"/>
              </a:solidFill>
              <a:effectLst>
                <a:outerShdw blurRad="50800" dist="38100" dir="2700000" algn="tl" rotWithShape="0">
                  <a:prstClr val="black"/>
                </a:outerShdw>
              </a:effectLst>
              <a:latin typeface="+mn-lt"/>
            </a:endParaRPr>
          </a:p>
        </p:txBody>
      </p:sp>
      <p:sp>
        <p:nvSpPr>
          <p:cNvPr id="2" name="Zástupný symbol pro zápatí 1"/>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1173086886"/>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3" name="Picture 7" descr="D:\Dropbox\Presentations\SIGGRAPH_Asia_2012\Comparison\livingroom\ggbs_s_pp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11560" y="6381332"/>
            <a:ext cx="8532444"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chemeClr val="bg1"/>
                </a:solidFill>
                <a:effectLst>
                  <a:outerShdw blurRad="50800" dist="38100" dir="2700000" algn="tl" rotWithShape="0">
                    <a:prstClr val="black"/>
                  </a:outerShdw>
                </a:effectLst>
                <a:latin typeface="+mn-lt"/>
              </a:rPr>
              <a:t>Photon mapping  </a:t>
            </a:r>
            <a:r>
              <a:rPr lang="en-US" sz="2400" b="1" dirty="0" smtClean="0">
                <a:solidFill>
                  <a:schemeClr val="bg1"/>
                </a:solidFill>
                <a:effectLst>
                  <a:outerShdw blurRad="50800" dist="38100" dir="2700000" algn="tl" rotWithShape="0">
                    <a:prstClr val="black"/>
                  </a:outerShdw>
                </a:effectLst>
                <a:latin typeface="+mj-lt"/>
              </a:rPr>
              <a:t>(Density estimation)</a:t>
            </a:r>
            <a:r>
              <a:rPr lang="en-US" sz="2400" b="1" dirty="0" smtClean="0">
                <a:solidFill>
                  <a:schemeClr val="bg1"/>
                </a:solidFill>
                <a:effectLst>
                  <a:outerShdw blurRad="50800" dist="38100" dir="2700000" algn="tl" rotWithShape="0">
                    <a:prstClr val="black"/>
                  </a:outerShdw>
                </a:effectLst>
              </a:rPr>
              <a:t> </a:t>
            </a:r>
            <a:r>
              <a:rPr lang="en-US" sz="2400" dirty="0" smtClean="0">
                <a:solidFill>
                  <a:schemeClr val="bg1"/>
                </a:solidFill>
                <a:effectLst>
                  <a:outerShdw blurRad="50800" dist="38100" dir="2700000" algn="tl" rotWithShape="0">
                    <a:prstClr val="black"/>
                  </a:outerShdw>
                </a:effectLst>
                <a:latin typeface="+mn-lt"/>
              </a:rPr>
              <a:t>(30 min)</a:t>
            </a:r>
            <a:endParaRPr lang="en-US" sz="2400" dirty="0">
              <a:solidFill>
                <a:schemeClr val="bg1"/>
              </a:solidFill>
              <a:effectLst>
                <a:outerShdw blurRad="50800" dist="38100" dir="2700000" algn="tl" rotWithShape="0">
                  <a:prstClr val="black"/>
                </a:outerShdw>
              </a:effectLst>
              <a:latin typeface="+mn-lt"/>
            </a:endParaRPr>
          </a:p>
        </p:txBody>
      </p:sp>
      <p:sp>
        <p:nvSpPr>
          <p:cNvPr id="2" name="Zástupný symbol pro zápatí 1"/>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1287321589"/>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D:\Dropbox\Presentations\SIGGRAPH_Asia_2012\Comparison\livingroom\ggbs_s_vc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699792" y="6396340"/>
            <a:ext cx="6444210"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rgbClr val="FFC000"/>
                </a:solidFill>
                <a:effectLst>
                  <a:outerShdw blurRad="50800" dist="38100" dir="2700000" algn="tl" rotWithShape="0">
                    <a:prstClr val="black"/>
                  </a:outerShdw>
                </a:effectLst>
                <a:latin typeface="+mn-lt"/>
              </a:rPr>
              <a:t>Vertex connection and merging </a:t>
            </a:r>
            <a:r>
              <a:rPr lang="en-US" sz="2400" dirty="0" smtClean="0">
                <a:solidFill>
                  <a:srgbClr val="FFC000"/>
                </a:solidFill>
                <a:effectLst>
                  <a:outerShdw blurRad="50800" dist="38100" dir="2700000" algn="tl" rotWithShape="0">
                    <a:prstClr val="black"/>
                  </a:outerShdw>
                </a:effectLst>
                <a:latin typeface="+mn-lt"/>
              </a:rPr>
              <a:t>(30 min)</a:t>
            </a:r>
            <a:endParaRPr lang="en-US" sz="2400" dirty="0">
              <a:solidFill>
                <a:srgbClr val="FFC000"/>
              </a:solidFill>
              <a:effectLst>
                <a:outerShdw blurRad="50800" dist="38100" dir="2700000" algn="tl" rotWithShape="0">
                  <a:prstClr val="black"/>
                </a:outerShdw>
              </a:effectLst>
              <a:latin typeface="+mn-lt"/>
            </a:endParaRPr>
          </a:p>
        </p:txBody>
      </p:sp>
      <p:sp>
        <p:nvSpPr>
          <p:cNvPr id="2" name="Zástupný symbol pro zápatí 1"/>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1202393925"/>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t>BPT </a:t>
            </a:r>
            <a:r>
              <a:rPr lang="en-US" b="1" dirty="0" err="1" smtClean="0"/>
              <a:t>vs</a:t>
            </a:r>
            <a:r>
              <a:rPr lang="en-US" b="1" dirty="0" smtClean="0"/>
              <a:t> PM</a:t>
            </a:r>
            <a:endParaRPr lang="en-GB" b="1" dirty="0"/>
          </a:p>
        </p:txBody>
      </p:sp>
      <p:sp>
        <p:nvSpPr>
          <p:cNvPr id="17" name="TextBox 16"/>
          <p:cNvSpPr txBox="1"/>
          <p:nvPr/>
        </p:nvSpPr>
        <p:spPr>
          <a:xfrm>
            <a:off x="179512" y="5127580"/>
            <a:ext cx="5796643" cy="461665"/>
          </a:xfrm>
          <a:prstGeom prst="rect">
            <a:avLst/>
          </a:prstGeom>
          <a:solidFill>
            <a:schemeClr val="tx1">
              <a:alpha val="25000"/>
            </a:schemeClr>
          </a:solidFill>
        </p:spPr>
        <p:txBody>
          <a:bodyPr wrap="square" rtlCol="0">
            <a:spAutoFit/>
          </a:bodyPr>
          <a:lstStyle/>
          <a:p>
            <a:pPr algn="ctr"/>
            <a:r>
              <a:rPr lang="en-US" sz="2400" b="1" dirty="0" smtClean="0">
                <a:solidFill>
                  <a:schemeClr val="tx2"/>
                </a:solidFill>
                <a:latin typeface="+mn-lt"/>
              </a:rPr>
              <a:t>Bidirectional path tracing</a:t>
            </a:r>
            <a:endParaRPr lang="en-US" sz="2400" b="1" dirty="0">
              <a:solidFill>
                <a:schemeClr val="tx2"/>
              </a:solidFill>
              <a:latin typeface="+mn-lt"/>
            </a:endParaRPr>
          </a:p>
        </p:txBody>
      </p:sp>
      <p:sp>
        <p:nvSpPr>
          <p:cNvPr id="18" name="TextBox 17"/>
          <p:cNvSpPr txBox="1"/>
          <p:nvPr/>
        </p:nvSpPr>
        <p:spPr>
          <a:xfrm>
            <a:off x="6156176" y="5127580"/>
            <a:ext cx="2808312" cy="461665"/>
          </a:xfrm>
          <a:prstGeom prst="rect">
            <a:avLst/>
          </a:prstGeom>
          <a:solidFill>
            <a:schemeClr val="tx1">
              <a:alpha val="25000"/>
            </a:schemeClr>
          </a:solidFill>
        </p:spPr>
        <p:txBody>
          <a:bodyPr wrap="square" rtlCol="0">
            <a:spAutoFit/>
          </a:bodyPr>
          <a:lstStyle/>
          <a:p>
            <a:pPr algn="ctr"/>
            <a:r>
              <a:rPr lang="en-US" sz="2400" b="1" dirty="0" smtClean="0">
                <a:solidFill>
                  <a:schemeClr val="tx2"/>
                </a:solidFill>
                <a:latin typeface="+mn-lt"/>
              </a:rPr>
              <a:t>Photon mapping</a:t>
            </a:r>
            <a:endParaRPr lang="en-US" sz="2400" b="1" dirty="0">
              <a:solidFill>
                <a:schemeClr val="tx2"/>
              </a:solidFill>
              <a:latin typeface="+mn-lt"/>
            </a:endParaRPr>
          </a:p>
        </p:txBody>
      </p:sp>
      <p:cxnSp>
        <p:nvCxnSpPr>
          <p:cNvPr id="29" name="Straight Arrow Connector 28"/>
          <p:cNvCxnSpPr>
            <a:stCxn id="41" idx="3"/>
            <a:endCxn id="3" idx="1"/>
          </p:cNvCxnSpPr>
          <p:nvPr/>
        </p:nvCxnSpPr>
        <p:spPr>
          <a:xfrm>
            <a:off x="533280" y="2713605"/>
            <a:ext cx="810270" cy="1405827"/>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6" name="Group 7"/>
          <p:cNvGrpSpPr/>
          <p:nvPr/>
        </p:nvGrpSpPr>
        <p:grpSpPr>
          <a:xfrm>
            <a:off x="179512" y="1772319"/>
            <a:ext cx="2808312" cy="2480452"/>
            <a:chOff x="179512" y="1635150"/>
            <a:chExt cx="2808312" cy="2480452"/>
          </a:xfrm>
        </p:grpSpPr>
        <p:sp>
          <p:nvSpPr>
            <p:cNvPr id="50" name="Rectangle 49"/>
            <p:cNvSpPr/>
            <p:nvPr/>
          </p:nvSpPr>
          <p:spPr>
            <a:xfrm>
              <a:off x="179512" y="1635150"/>
              <a:ext cx="2808311" cy="2480452"/>
            </a:xfrm>
            <a:prstGeom prst="rect">
              <a:avLst/>
            </a:prstGeom>
            <a:solidFill>
              <a:schemeClr val="accent1">
                <a:lumMod val="20000"/>
                <a:lumOff val="80000"/>
                <a:alpha val="20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 name="Frame 1"/>
            <p:cNvSpPr/>
            <p:nvPr/>
          </p:nvSpPr>
          <p:spPr>
            <a:xfrm>
              <a:off x="179512" y="1635150"/>
              <a:ext cx="2808312" cy="2480452"/>
            </a:xfrm>
            <a:prstGeom prst="frame">
              <a:avLst>
                <a:gd name="adj1" fmla="val 3540"/>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4" name="Rectangle 3"/>
            <p:cNvSpPr/>
            <p:nvPr/>
          </p:nvSpPr>
          <p:spPr>
            <a:xfrm>
              <a:off x="1129159" y="1707503"/>
              <a:ext cx="909018" cy="116345"/>
            </a:xfrm>
            <a:prstGeom prst="rect">
              <a:avLst/>
            </a:prstGeom>
            <a:solidFill>
              <a:srgbClr val="FFC000"/>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7" name="Group 27"/>
            <p:cNvGrpSpPr/>
            <p:nvPr/>
          </p:nvGrpSpPr>
          <p:grpSpPr>
            <a:xfrm rot="774754">
              <a:off x="336427" y="2434380"/>
              <a:ext cx="410270" cy="298378"/>
              <a:chOff x="3192789" y="1005143"/>
              <a:chExt cx="785815" cy="571503"/>
            </a:xfrm>
          </p:grpSpPr>
          <p:sp>
            <p:nvSpPr>
              <p:cNvPr id="40" name="Isosceles Triangle 39"/>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41" name="Rectangle 40"/>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grpSp>
      <p:cxnSp>
        <p:nvCxnSpPr>
          <p:cNvPr id="48" name="Straight Arrow Connector 47"/>
          <p:cNvCxnSpPr>
            <a:stCxn id="3" idx="7"/>
            <a:endCxn id="47" idx="3"/>
          </p:cNvCxnSpPr>
          <p:nvPr/>
        </p:nvCxnSpPr>
        <p:spPr>
          <a:xfrm flipV="1">
            <a:off x="1435620" y="3081354"/>
            <a:ext cx="1422014" cy="1038079"/>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7" idx="1"/>
            <a:endCxn id="58" idx="5"/>
          </p:cNvCxnSpPr>
          <p:nvPr/>
        </p:nvCxnSpPr>
        <p:spPr>
          <a:xfrm flipH="1" flipV="1">
            <a:off x="1629709" y="2007003"/>
            <a:ext cx="1227931" cy="982280"/>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3" name="Oval 2"/>
          <p:cNvSpPr/>
          <p:nvPr/>
        </p:nvSpPr>
        <p:spPr>
          <a:xfrm>
            <a:off x="1324482" y="410036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7" name="Oval 46"/>
          <p:cNvSpPr/>
          <p:nvPr/>
        </p:nvSpPr>
        <p:spPr>
          <a:xfrm>
            <a:off x="2838566" y="2970215"/>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8" name="Oval 57"/>
          <p:cNvSpPr/>
          <p:nvPr/>
        </p:nvSpPr>
        <p:spPr>
          <a:xfrm>
            <a:off x="1518565" y="1895867"/>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01" name="Straight Arrow Connector 100"/>
          <p:cNvCxnSpPr>
            <a:stCxn id="109" idx="3"/>
            <a:endCxn id="105" idx="1"/>
          </p:cNvCxnSpPr>
          <p:nvPr/>
        </p:nvCxnSpPr>
        <p:spPr>
          <a:xfrm>
            <a:off x="3521612" y="2713605"/>
            <a:ext cx="810270" cy="1405827"/>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8" name="Group 6"/>
          <p:cNvGrpSpPr/>
          <p:nvPr/>
        </p:nvGrpSpPr>
        <p:grpSpPr>
          <a:xfrm>
            <a:off x="179519" y="4450003"/>
            <a:ext cx="5796643" cy="491356"/>
            <a:chOff x="179513" y="4305796"/>
            <a:chExt cx="5796643" cy="830997"/>
          </a:xfrm>
        </p:grpSpPr>
        <p:sp>
          <p:nvSpPr>
            <p:cNvPr id="19" name="TextBox 18"/>
            <p:cNvSpPr txBox="1"/>
            <p:nvPr/>
          </p:nvSpPr>
          <p:spPr>
            <a:xfrm>
              <a:off x="179513" y="4305796"/>
              <a:ext cx="2808311" cy="830997"/>
            </a:xfrm>
            <a:prstGeom prst="rect">
              <a:avLst/>
            </a:prstGeom>
            <a:solidFill>
              <a:schemeClr val="accent1"/>
            </a:solidFill>
          </p:spPr>
          <p:txBody>
            <a:bodyPr wrap="square" rtlCol="0" anchor="ctr">
              <a:noAutofit/>
            </a:bodyPr>
            <a:lstStyle/>
            <a:p>
              <a:pPr algn="ctr"/>
              <a:r>
                <a:rPr lang="en-US" dirty="0" smtClean="0">
                  <a:solidFill>
                    <a:srgbClr val="FFC000"/>
                  </a:solidFill>
                  <a:effectLst>
                    <a:outerShdw blurRad="38100" dist="38100" dir="2700000" algn="tl">
                      <a:srgbClr val="000000">
                        <a:alpha val="43137"/>
                      </a:srgbClr>
                    </a:outerShdw>
                  </a:effectLst>
                  <a:latin typeface="+mn-lt"/>
                </a:rPr>
                <a:t>Unidirectional sampling</a:t>
              </a:r>
              <a:endParaRPr lang="en-US" dirty="0">
                <a:solidFill>
                  <a:srgbClr val="FFC000"/>
                </a:solidFill>
                <a:effectLst>
                  <a:outerShdw blurRad="38100" dist="38100" dir="2700000" algn="tl">
                    <a:srgbClr val="000000">
                      <a:alpha val="43137"/>
                    </a:srgbClr>
                  </a:outerShdw>
                </a:effectLst>
                <a:latin typeface="+mn-lt"/>
              </a:endParaRPr>
            </a:p>
          </p:txBody>
        </p:sp>
        <p:sp>
          <p:nvSpPr>
            <p:cNvPr id="20" name="TextBox 19"/>
            <p:cNvSpPr txBox="1"/>
            <p:nvPr/>
          </p:nvSpPr>
          <p:spPr>
            <a:xfrm>
              <a:off x="3167844" y="4305796"/>
              <a:ext cx="2808312" cy="830997"/>
            </a:xfrm>
            <a:prstGeom prst="rect">
              <a:avLst/>
            </a:prstGeom>
            <a:solidFill>
              <a:schemeClr val="accent1"/>
            </a:solidFill>
          </p:spPr>
          <p:txBody>
            <a:bodyPr wrap="square" rtlCol="0" anchor="ctr">
              <a:noAutofit/>
            </a:bodyPr>
            <a:lstStyle/>
            <a:p>
              <a:pPr algn="ctr"/>
              <a:r>
                <a:rPr lang="en-US" sz="2000" dirty="0" smtClean="0">
                  <a:solidFill>
                    <a:srgbClr val="FFC000"/>
                  </a:solidFill>
                  <a:effectLst>
                    <a:outerShdw blurRad="50800" dist="38100" dir="2700000" algn="tl" rotWithShape="0">
                      <a:prstClr val="black"/>
                    </a:outerShdw>
                  </a:effectLst>
                  <a:latin typeface="+mn-lt"/>
                </a:rPr>
                <a:t>Vertex connection</a:t>
              </a:r>
              <a:endParaRPr lang="en-US" sz="2000" dirty="0">
                <a:solidFill>
                  <a:srgbClr val="FFC000"/>
                </a:solidFill>
                <a:effectLst>
                  <a:outerShdw blurRad="50800" dist="38100" dir="2700000" algn="tl" rotWithShape="0">
                    <a:prstClr val="black"/>
                  </a:outerShdw>
                </a:effectLst>
                <a:latin typeface="+mn-lt"/>
              </a:endParaRPr>
            </a:p>
          </p:txBody>
        </p:sp>
      </p:grpSp>
      <p:grpSp>
        <p:nvGrpSpPr>
          <p:cNvPr id="9" name="Group 5"/>
          <p:cNvGrpSpPr/>
          <p:nvPr/>
        </p:nvGrpSpPr>
        <p:grpSpPr>
          <a:xfrm>
            <a:off x="3167844" y="1772319"/>
            <a:ext cx="2808312" cy="2480452"/>
            <a:chOff x="3167844" y="1635150"/>
            <a:chExt cx="2808312" cy="2480452"/>
          </a:xfrm>
        </p:grpSpPr>
        <p:sp>
          <p:nvSpPr>
            <p:cNvPr id="150" name="Rectangle 149"/>
            <p:cNvSpPr/>
            <p:nvPr/>
          </p:nvSpPr>
          <p:spPr>
            <a:xfrm>
              <a:off x="3167845" y="1635150"/>
              <a:ext cx="2808311" cy="2480452"/>
            </a:xfrm>
            <a:prstGeom prst="rect">
              <a:avLst/>
            </a:prstGeom>
            <a:solidFill>
              <a:schemeClr val="accent1">
                <a:lumMod val="20000"/>
                <a:lumOff val="80000"/>
                <a:alpha val="20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9" name="Frame 98"/>
            <p:cNvSpPr/>
            <p:nvPr/>
          </p:nvSpPr>
          <p:spPr>
            <a:xfrm>
              <a:off x="3167844" y="1635150"/>
              <a:ext cx="2808312" cy="2480452"/>
            </a:xfrm>
            <a:prstGeom prst="frame">
              <a:avLst>
                <a:gd name="adj1" fmla="val 3540"/>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100" name="Rectangle 99"/>
            <p:cNvSpPr/>
            <p:nvPr/>
          </p:nvSpPr>
          <p:spPr>
            <a:xfrm>
              <a:off x="4117491" y="1707503"/>
              <a:ext cx="909018" cy="116345"/>
            </a:xfrm>
            <a:prstGeom prst="rect">
              <a:avLst/>
            </a:prstGeom>
            <a:solidFill>
              <a:srgbClr val="FFC000"/>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10" name="Group 101"/>
            <p:cNvGrpSpPr/>
            <p:nvPr/>
          </p:nvGrpSpPr>
          <p:grpSpPr>
            <a:xfrm rot="774754">
              <a:off x="3324759" y="2434380"/>
              <a:ext cx="410270" cy="298378"/>
              <a:chOff x="3192789" y="1005143"/>
              <a:chExt cx="785815" cy="571503"/>
            </a:xfrm>
          </p:grpSpPr>
          <p:sp>
            <p:nvSpPr>
              <p:cNvPr id="108" name="Isosceles Triangle 107"/>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09" name="Rectangle 108"/>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grpSp>
      <p:cxnSp>
        <p:nvCxnSpPr>
          <p:cNvPr id="103" name="Straight Arrow Connector 102"/>
          <p:cNvCxnSpPr>
            <a:stCxn id="105" idx="7"/>
            <a:endCxn id="106" idx="3"/>
          </p:cNvCxnSpPr>
          <p:nvPr/>
        </p:nvCxnSpPr>
        <p:spPr>
          <a:xfrm flipV="1">
            <a:off x="4423952" y="3081354"/>
            <a:ext cx="1422014" cy="1038079"/>
          </a:xfrm>
          <a:prstGeom prst="straightConnector1">
            <a:avLst/>
          </a:prstGeom>
          <a:ln w="12700">
            <a:solidFill>
              <a:schemeClr val="tx1">
                <a:lumMod val="65000"/>
                <a:lumOff val="35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a:stCxn id="107" idx="5"/>
            <a:endCxn id="106" idx="1"/>
          </p:cNvCxnSpPr>
          <p:nvPr/>
        </p:nvCxnSpPr>
        <p:spPr>
          <a:xfrm>
            <a:off x="4618041" y="2007003"/>
            <a:ext cx="1227931" cy="982280"/>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105" name="Oval 104"/>
          <p:cNvSpPr/>
          <p:nvPr/>
        </p:nvSpPr>
        <p:spPr>
          <a:xfrm>
            <a:off x="4312814" y="410036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6" name="Oval 105"/>
          <p:cNvSpPr/>
          <p:nvPr/>
        </p:nvSpPr>
        <p:spPr>
          <a:xfrm>
            <a:off x="5826898" y="2970215"/>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7" name="Oval 106"/>
          <p:cNvSpPr/>
          <p:nvPr/>
        </p:nvSpPr>
        <p:spPr>
          <a:xfrm>
            <a:off x="4506897" y="1895867"/>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13" name="Straight Arrow Connector 112"/>
          <p:cNvCxnSpPr>
            <a:stCxn id="121" idx="3"/>
            <a:endCxn id="117" idx="1"/>
          </p:cNvCxnSpPr>
          <p:nvPr/>
        </p:nvCxnSpPr>
        <p:spPr>
          <a:xfrm>
            <a:off x="6509944" y="2713605"/>
            <a:ext cx="831238" cy="1405827"/>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156176" y="4450003"/>
            <a:ext cx="2808312" cy="491356"/>
          </a:xfrm>
          <a:prstGeom prst="rect">
            <a:avLst/>
          </a:prstGeom>
          <a:solidFill>
            <a:schemeClr val="accent1"/>
          </a:solidFill>
        </p:spPr>
        <p:txBody>
          <a:bodyPr wrap="square" rtlCol="0" anchor="ctr">
            <a:noAutofit/>
          </a:bodyPr>
          <a:lstStyle/>
          <a:p>
            <a:pPr algn="ctr"/>
            <a:r>
              <a:rPr lang="en-US" sz="2000" dirty="0" smtClean="0">
                <a:solidFill>
                  <a:srgbClr val="FFC000"/>
                </a:solidFill>
                <a:effectLst>
                  <a:outerShdw blurRad="50800" dist="38100" dir="2700000" algn="tl" rotWithShape="0">
                    <a:prstClr val="black"/>
                  </a:outerShdw>
                </a:effectLst>
                <a:latin typeface="+mn-lt"/>
              </a:rPr>
              <a:t>Density estimation</a:t>
            </a:r>
            <a:endParaRPr lang="en-US" sz="2000" dirty="0">
              <a:solidFill>
                <a:srgbClr val="FFC000"/>
              </a:solidFill>
              <a:effectLst>
                <a:outerShdw blurRad="50800" dist="38100" dir="2700000" algn="tl" rotWithShape="0">
                  <a:prstClr val="black"/>
                </a:outerShdw>
              </a:effectLst>
              <a:latin typeface="+mn-lt"/>
            </a:endParaRPr>
          </a:p>
        </p:txBody>
      </p:sp>
      <p:grpSp>
        <p:nvGrpSpPr>
          <p:cNvPr id="11" name="Group 8"/>
          <p:cNvGrpSpPr/>
          <p:nvPr/>
        </p:nvGrpSpPr>
        <p:grpSpPr>
          <a:xfrm>
            <a:off x="6156176" y="1772319"/>
            <a:ext cx="2808312" cy="2480452"/>
            <a:chOff x="6156176" y="1635150"/>
            <a:chExt cx="2808312" cy="2480452"/>
          </a:xfrm>
        </p:grpSpPr>
        <p:sp>
          <p:nvSpPr>
            <p:cNvPr id="151" name="Rectangle 150"/>
            <p:cNvSpPr/>
            <p:nvPr/>
          </p:nvSpPr>
          <p:spPr>
            <a:xfrm>
              <a:off x="6156176" y="1635150"/>
              <a:ext cx="2808311" cy="2480452"/>
            </a:xfrm>
            <a:prstGeom prst="rect">
              <a:avLst/>
            </a:prstGeom>
            <a:solidFill>
              <a:schemeClr val="accent1">
                <a:lumMod val="20000"/>
                <a:lumOff val="80000"/>
                <a:alpha val="20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1" name="Frame 110"/>
            <p:cNvSpPr/>
            <p:nvPr/>
          </p:nvSpPr>
          <p:spPr>
            <a:xfrm>
              <a:off x="6156176" y="1635150"/>
              <a:ext cx="2808312" cy="2480452"/>
            </a:xfrm>
            <a:prstGeom prst="frame">
              <a:avLst>
                <a:gd name="adj1" fmla="val 3540"/>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112" name="Rectangle 111"/>
            <p:cNvSpPr/>
            <p:nvPr/>
          </p:nvSpPr>
          <p:spPr>
            <a:xfrm>
              <a:off x="7105823" y="1707503"/>
              <a:ext cx="909018" cy="116345"/>
            </a:xfrm>
            <a:prstGeom prst="rect">
              <a:avLst/>
            </a:prstGeom>
            <a:solidFill>
              <a:srgbClr val="FFC000"/>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12" name="Group 113"/>
            <p:cNvGrpSpPr/>
            <p:nvPr/>
          </p:nvGrpSpPr>
          <p:grpSpPr>
            <a:xfrm rot="774754">
              <a:off x="6313091" y="2434380"/>
              <a:ext cx="410270" cy="298378"/>
              <a:chOff x="3192789" y="1005143"/>
              <a:chExt cx="785815" cy="571503"/>
            </a:xfrm>
          </p:grpSpPr>
          <p:sp>
            <p:nvSpPr>
              <p:cNvPr id="120" name="Isosceles Triangle 119"/>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21" name="Rectangle 120"/>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grpSp>
      <p:grpSp>
        <p:nvGrpSpPr>
          <p:cNvPr id="13" name="Group 121"/>
          <p:cNvGrpSpPr/>
          <p:nvPr/>
        </p:nvGrpSpPr>
        <p:grpSpPr>
          <a:xfrm>
            <a:off x="7483491" y="2007006"/>
            <a:ext cx="1350809" cy="1232007"/>
            <a:chOff x="7483489" y="1869833"/>
            <a:chExt cx="1350809" cy="1232007"/>
          </a:xfrm>
        </p:grpSpPr>
        <p:cxnSp>
          <p:nvCxnSpPr>
            <p:cNvPr id="116" name="Straight Arrow Connector 115"/>
            <p:cNvCxnSpPr>
              <a:stCxn id="118" idx="1"/>
              <a:endCxn id="119" idx="5"/>
            </p:cNvCxnSpPr>
            <p:nvPr/>
          </p:nvCxnSpPr>
          <p:spPr>
            <a:xfrm flipH="1" flipV="1">
              <a:off x="7721284" y="1869833"/>
              <a:ext cx="1113014" cy="858155"/>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a:stCxn id="132" idx="1"/>
              <a:endCxn id="163" idx="5"/>
            </p:cNvCxnSpPr>
            <p:nvPr/>
          </p:nvCxnSpPr>
          <p:spPr>
            <a:xfrm flipH="1" flipV="1">
              <a:off x="7483489" y="1869833"/>
              <a:ext cx="1350809" cy="1232007"/>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grpSp>
      <p:grpSp>
        <p:nvGrpSpPr>
          <p:cNvPr id="14" name="Group 123"/>
          <p:cNvGrpSpPr/>
          <p:nvPr/>
        </p:nvGrpSpPr>
        <p:grpSpPr>
          <a:xfrm>
            <a:off x="7078452" y="2957227"/>
            <a:ext cx="1755846" cy="1162204"/>
            <a:chOff x="7078452" y="2820056"/>
            <a:chExt cx="1755846" cy="1162204"/>
          </a:xfrm>
        </p:grpSpPr>
        <p:cxnSp>
          <p:nvCxnSpPr>
            <p:cNvPr id="115" name="Straight Arrow Connector 114"/>
            <p:cNvCxnSpPr>
              <a:stCxn id="118" idx="3"/>
              <a:endCxn id="138" idx="7"/>
            </p:cNvCxnSpPr>
            <p:nvPr/>
          </p:nvCxnSpPr>
          <p:spPr>
            <a:xfrm flipH="1">
              <a:off x="7078452" y="2820056"/>
              <a:ext cx="1755846" cy="1162204"/>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a:stCxn id="137" idx="7"/>
              <a:endCxn id="132" idx="3"/>
            </p:cNvCxnSpPr>
            <p:nvPr/>
          </p:nvCxnSpPr>
          <p:spPr>
            <a:xfrm flipV="1">
              <a:off x="7646070" y="3193908"/>
              <a:ext cx="1188228" cy="788352"/>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grpSp>
      <p:grpSp>
        <p:nvGrpSpPr>
          <p:cNvPr id="15" name="Group 96"/>
          <p:cNvGrpSpPr/>
          <p:nvPr/>
        </p:nvGrpSpPr>
        <p:grpSpPr>
          <a:xfrm>
            <a:off x="7372355" y="1895867"/>
            <a:ext cx="368001" cy="130204"/>
            <a:chOff x="7372351" y="1758697"/>
            <a:chExt cx="368001" cy="130204"/>
          </a:xfrm>
          <a:solidFill>
            <a:schemeClr val="bg2"/>
          </a:solidFill>
        </p:grpSpPr>
        <p:sp>
          <p:nvSpPr>
            <p:cNvPr id="119" name="Oval 118"/>
            <p:cNvSpPr/>
            <p:nvPr/>
          </p:nvSpPr>
          <p:spPr>
            <a:xfrm>
              <a:off x="7610146" y="1758697"/>
              <a:ext cx="130206" cy="130204"/>
            </a:xfrm>
            <a:prstGeom prst="ellipse">
              <a:avLst/>
            </a:prstGeom>
            <a:grp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63" name="Oval 162"/>
            <p:cNvSpPr/>
            <p:nvPr/>
          </p:nvSpPr>
          <p:spPr>
            <a:xfrm>
              <a:off x="7372351" y="1758697"/>
              <a:ext cx="130206" cy="130204"/>
            </a:xfrm>
            <a:prstGeom prst="ellipse">
              <a:avLst/>
            </a:prstGeom>
            <a:grp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16" name="Group 122"/>
          <p:cNvGrpSpPr/>
          <p:nvPr/>
        </p:nvGrpSpPr>
        <p:grpSpPr>
          <a:xfrm>
            <a:off x="8815230" y="2846089"/>
            <a:ext cx="130206" cy="504056"/>
            <a:chOff x="8815230" y="2708920"/>
            <a:chExt cx="130206" cy="504056"/>
          </a:xfrm>
          <a:solidFill>
            <a:schemeClr val="bg2"/>
          </a:solidFill>
        </p:grpSpPr>
        <p:sp>
          <p:nvSpPr>
            <p:cNvPr id="118" name="Oval 117"/>
            <p:cNvSpPr/>
            <p:nvPr/>
          </p:nvSpPr>
          <p:spPr>
            <a:xfrm>
              <a:off x="8815230" y="2708920"/>
              <a:ext cx="130206" cy="130204"/>
            </a:xfrm>
            <a:prstGeom prst="ellipse">
              <a:avLst/>
            </a:prstGeom>
            <a:grp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32" name="Oval 131"/>
            <p:cNvSpPr/>
            <p:nvPr/>
          </p:nvSpPr>
          <p:spPr>
            <a:xfrm>
              <a:off x="8815230" y="3082772"/>
              <a:ext cx="130206" cy="130204"/>
            </a:xfrm>
            <a:prstGeom prst="ellipse">
              <a:avLst/>
            </a:prstGeom>
            <a:grp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sp>
        <p:nvSpPr>
          <p:cNvPr id="49" name="Oval 48"/>
          <p:cNvSpPr/>
          <p:nvPr/>
        </p:nvSpPr>
        <p:spPr>
          <a:xfrm>
            <a:off x="6851650" y="4040859"/>
            <a:ext cx="1071134" cy="249212"/>
          </a:xfrm>
          <a:prstGeom prst="ellipse">
            <a:avLst/>
          </a:prstGeom>
          <a:solidFill>
            <a:schemeClr val="accent1">
              <a:alpha val="20000"/>
            </a:schemeClr>
          </a:solidFill>
          <a:ln w="25400" cap="rnd">
            <a:solidFill>
              <a:schemeClr val="accent1">
                <a:lumMod val="75000"/>
              </a:schemeClr>
            </a:solidFill>
            <a:prstDash val="sysDash"/>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7" name="Oval 116"/>
          <p:cNvSpPr/>
          <p:nvPr/>
        </p:nvSpPr>
        <p:spPr>
          <a:xfrm>
            <a:off x="7322114" y="410036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22" name="Group 124"/>
          <p:cNvGrpSpPr/>
          <p:nvPr/>
        </p:nvGrpSpPr>
        <p:grpSpPr>
          <a:xfrm>
            <a:off x="6967314" y="4100363"/>
            <a:ext cx="697824" cy="130204"/>
            <a:chOff x="6967314" y="3963192"/>
            <a:chExt cx="697824" cy="130204"/>
          </a:xfrm>
          <a:solidFill>
            <a:schemeClr val="bg2"/>
          </a:solidFill>
        </p:grpSpPr>
        <p:sp>
          <p:nvSpPr>
            <p:cNvPr id="137" name="Oval 136"/>
            <p:cNvSpPr/>
            <p:nvPr/>
          </p:nvSpPr>
          <p:spPr>
            <a:xfrm>
              <a:off x="7534932" y="3963192"/>
              <a:ext cx="130206" cy="130204"/>
            </a:xfrm>
            <a:prstGeom prst="ellipse">
              <a:avLst/>
            </a:prstGeom>
            <a:grp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38" name="Oval 137"/>
            <p:cNvSpPr/>
            <p:nvPr/>
          </p:nvSpPr>
          <p:spPr>
            <a:xfrm>
              <a:off x="6967314" y="3963192"/>
              <a:ext cx="130206" cy="130204"/>
            </a:xfrm>
            <a:prstGeom prst="ellipse">
              <a:avLst/>
            </a:prstGeom>
            <a:grp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687698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500"/>
                                        <p:tgtEl>
                                          <p:spTgt spid="29"/>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wipe(down)">
                                      <p:cBhvr>
                                        <p:cTn id="24" dur="500"/>
                                        <p:tgtEl>
                                          <p:spTgt spid="48"/>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500"/>
                                        <p:tgtEl>
                                          <p:spTgt spid="47"/>
                                        </p:tgtEl>
                                      </p:cBhvr>
                                    </p:animEffect>
                                  </p:childTnLst>
                                </p:cTn>
                              </p:par>
                            </p:childTnLst>
                          </p:cTn>
                        </p:par>
                        <p:par>
                          <p:cTn id="29" fill="hold">
                            <p:stCondLst>
                              <p:cond delay="2500"/>
                            </p:stCondLst>
                            <p:childTnLst>
                              <p:par>
                                <p:cTn id="30" presetID="22" presetClass="entr" presetSubtype="2" fill="hold" nodeType="after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wipe(right)">
                                      <p:cBhvr>
                                        <p:cTn id="32" dur="500"/>
                                        <p:tgtEl>
                                          <p:spTgt spid="51"/>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par>
                          <p:cTn id="42" fill="hold">
                            <p:stCondLst>
                              <p:cond delay="500"/>
                            </p:stCondLst>
                            <p:childTnLst>
                              <p:par>
                                <p:cTn id="43" presetID="22" presetClass="entr" presetSubtype="8" fill="hold" nodeType="afterEffect">
                                  <p:stCondLst>
                                    <p:cond delay="0"/>
                                  </p:stCondLst>
                                  <p:childTnLst>
                                    <p:set>
                                      <p:cBhvr>
                                        <p:cTn id="44" dur="1" fill="hold">
                                          <p:stCondLst>
                                            <p:cond delay="0"/>
                                          </p:stCondLst>
                                        </p:cTn>
                                        <p:tgtEl>
                                          <p:spTgt spid="101"/>
                                        </p:tgtEl>
                                        <p:attrNameLst>
                                          <p:attrName>style.visibility</p:attrName>
                                        </p:attrNameLst>
                                      </p:cBhvr>
                                      <p:to>
                                        <p:strVal val="visible"/>
                                      </p:to>
                                    </p:set>
                                    <p:animEffect transition="in" filter="wipe(left)">
                                      <p:cBhvr>
                                        <p:cTn id="45" dur="500"/>
                                        <p:tgtEl>
                                          <p:spTgt spid="101"/>
                                        </p:tgtEl>
                                      </p:cBhvr>
                                    </p:animEffect>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105"/>
                                        </p:tgtEl>
                                        <p:attrNameLst>
                                          <p:attrName>style.visibility</p:attrName>
                                        </p:attrNameLst>
                                      </p:cBhvr>
                                      <p:to>
                                        <p:strVal val="visible"/>
                                      </p:to>
                                    </p:set>
                                    <p:animEffect transition="in" filter="fade">
                                      <p:cBhvr>
                                        <p:cTn id="49" dur="500"/>
                                        <p:tgtEl>
                                          <p:spTgt spid="105"/>
                                        </p:tgtEl>
                                      </p:cBhvr>
                                    </p:animEffect>
                                  </p:childTnLst>
                                </p:cTn>
                              </p:par>
                            </p:childTnLst>
                          </p:cTn>
                        </p:par>
                        <p:par>
                          <p:cTn id="50" fill="hold">
                            <p:stCondLst>
                              <p:cond delay="1500"/>
                            </p:stCondLst>
                            <p:childTnLst>
                              <p:par>
                                <p:cTn id="51" presetID="10" presetClass="entr" presetSubtype="0" fill="hold" grpId="0" nodeType="afterEffect">
                                  <p:stCondLst>
                                    <p:cond delay="400"/>
                                  </p:stCondLst>
                                  <p:childTnLst>
                                    <p:set>
                                      <p:cBhvr>
                                        <p:cTn id="52" dur="1" fill="hold">
                                          <p:stCondLst>
                                            <p:cond delay="0"/>
                                          </p:stCondLst>
                                        </p:cTn>
                                        <p:tgtEl>
                                          <p:spTgt spid="107"/>
                                        </p:tgtEl>
                                        <p:attrNameLst>
                                          <p:attrName>style.visibility</p:attrName>
                                        </p:attrNameLst>
                                      </p:cBhvr>
                                      <p:to>
                                        <p:strVal val="visible"/>
                                      </p:to>
                                    </p:set>
                                    <p:animEffect transition="in" filter="fade">
                                      <p:cBhvr>
                                        <p:cTn id="53" dur="500"/>
                                        <p:tgtEl>
                                          <p:spTgt spid="107"/>
                                        </p:tgtEl>
                                      </p:cBhvr>
                                    </p:animEffect>
                                  </p:childTnLst>
                                </p:cTn>
                              </p:par>
                            </p:childTnLst>
                          </p:cTn>
                        </p:par>
                        <p:par>
                          <p:cTn id="54" fill="hold">
                            <p:stCondLst>
                              <p:cond delay="2400"/>
                            </p:stCondLst>
                            <p:childTnLst>
                              <p:par>
                                <p:cTn id="55" presetID="22" presetClass="entr" presetSubtype="8" fill="hold" nodeType="after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left)">
                                      <p:cBhvr>
                                        <p:cTn id="57" dur="500"/>
                                        <p:tgtEl>
                                          <p:spTgt spid="104"/>
                                        </p:tgtEl>
                                      </p:cBhvr>
                                    </p:animEffect>
                                  </p:childTnLst>
                                </p:cTn>
                              </p:par>
                            </p:childTnLst>
                          </p:cTn>
                        </p:par>
                        <p:par>
                          <p:cTn id="58" fill="hold">
                            <p:stCondLst>
                              <p:cond delay="2900"/>
                            </p:stCondLst>
                            <p:childTnLst>
                              <p:par>
                                <p:cTn id="59" presetID="10" presetClass="entr" presetSubtype="0" fill="hold" grpId="0" nodeType="afterEffect">
                                  <p:stCondLst>
                                    <p:cond delay="0"/>
                                  </p:stCondLst>
                                  <p:childTnLst>
                                    <p:set>
                                      <p:cBhvr>
                                        <p:cTn id="60" dur="1" fill="hold">
                                          <p:stCondLst>
                                            <p:cond delay="0"/>
                                          </p:stCondLst>
                                        </p:cTn>
                                        <p:tgtEl>
                                          <p:spTgt spid="106"/>
                                        </p:tgtEl>
                                        <p:attrNameLst>
                                          <p:attrName>style.visibility</p:attrName>
                                        </p:attrNameLst>
                                      </p:cBhvr>
                                      <p:to>
                                        <p:strVal val="visible"/>
                                      </p:to>
                                    </p:set>
                                    <p:animEffect transition="in" filter="fade">
                                      <p:cBhvr>
                                        <p:cTn id="61" dur="500"/>
                                        <p:tgtEl>
                                          <p:spTgt spid="106"/>
                                        </p:tgtEl>
                                      </p:cBhvr>
                                    </p:animEffect>
                                  </p:childTnLst>
                                </p:cTn>
                              </p:par>
                            </p:childTnLst>
                          </p:cTn>
                        </p:par>
                        <p:par>
                          <p:cTn id="62" fill="hold">
                            <p:stCondLst>
                              <p:cond delay="3400"/>
                            </p:stCondLst>
                            <p:childTnLst>
                              <p:par>
                                <p:cTn id="63" presetID="16" presetClass="entr" presetSubtype="21" fill="hold" nodeType="afterEffect">
                                  <p:stCondLst>
                                    <p:cond delay="350"/>
                                  </p:stCondLst>
                                  <p:childTnLst>
                                    <p:set>
                                      <p:cBhvr>
                                        <p:cTn id="64" dur="1" fill="hold">
                                          <p:stCondLst>
                                            <p:cond delay="0"/>
                                          </p:stCondLst>
                                        </p:cTn>
                                        <p:tgtEl>
                                          <p:spTgt spid="103"/>
                                        </p:tgtEl>
                                        <p:attrNameLst>
                                          <p:attrName>style.visibility</p:attrName>
                                        </p:attrNameLst>
                                      </p:cBhvr>
                                      <p:to>
                                        <p:strVal val="visible"/>
                                      </p:to>
                                    </p:set>
                                    <p:animEffect transition="in" filter="barn(inVertical)">
                                      <p:cBhvr>
                                        <p:cTn id="65" dur="500"/>
                                        <p:tgtEl>
                                          <p:spTgt spid="10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500"/>
                                        <p:tgtEl>
                                          <p:spTgt spid="21"/>
                                        </p:tgtEl>
                                      </p:cBhvr>
                                    </p:animEffect>
                                  </p:childTnLst>
                                </p:cTn>
                              </p:par>
                              <p:par>
                                <p:cTn id="71" presetID="10" presetClass="entr" presetSubtype="0" fill="hold" nodeType="with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fade">
                                      <p:cBhvr>
                                        <p:cTn id="73" dur="500"/>
                                        <p:tgtEl>
                                          <p:spTgt spid="11"/>
                                        </p:tgtEl>
                                      </p:cBhvr>
                                    </p:animEffect>
                                  </p:childTnLst>
                                </p:cTn>
                              </p:par>
                            </p:childTnLst>
                          </p:cTn>
                        </p:par>
                        <p:par>
                          <p:cTn id="74" fill="hold">
                            <p:stCondLst>
                              <p:cond delay="500"/>
                            </p:stCondLst>
                            <p:childTnLst>
                              <p:par>
                                <p:cTn id="75" presetID="10" presetClass="entr" presetSubtype="0" fill="hold" nodeType="after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fade">
                                      <p:cBhvr>
                                        <p:cTn id="77" dur="500"/>
                                        <p:tgtEl>
                                          <p:spTgt spid="15"/>
                                        </p:tgtEl>
                                      </p:cBhvr>
                                    </p:animEffect>
                                  </p:childTnLst>
                                </p:cTn>
                              </p:par>
                            </p:childTnLst>
                          </p:cTn>
                        </p:par>
                        <p:par>
                          <p:cTn id="78" fill="hold">
                            <p:stCondLst>
                              <p:cond delay="1000"/>
                            </p:stCondLst>
                            <p:childTnLst>
                              <p:par>
                                <p:cTn id="79" presetID="22" presetClass="entr" presetSubtype="8" fill="hold" nodeType="after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wipe(left)">
                                      <p:cBhvr>
                                        <p:cTn id="81" dur="500"/>
                                        <p:tgtEl>
                                          <p:spTgt spid="13"/>
                                        </p:tgtEl>
                                      </p:cBhvr>
                                    </p:animEffect>
                                  </p:childTnLst>
                                </p:cTn>
                              </p:par>
                            </p:childTnLst>
                          </p:cTn>
                        </p:par>
                        <p:par>
                          <p:cTn id="82" fill="hold">
                            <p:stCondLst>
                              <p:cond delay="1500"/>
                            </p:stCondLst>
                            <p:childTnLst>
                              <p:par>
                                <p:cTn id="83" presetID="10" presetClass="entr" presetSubtype="0" fill="hold" nodeType="after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fade">
                                      <p:cBhvr>
                                        <p:cTn id="85" dur="500"/>
                                        <p:tgtEl>
                                          <p:spTgt spid="16"/>
                                        </p:tgtEl>
                                      </p:cBhvr>
                                    </p:animEffect>
                                  </p:childTnLst>
                                </p:cTn>
                              </p:par>
                            </p:childTnLst>
                          </p:cTn>
                        </p:par>
                        <p:par>
                          <p:cTn id="86" fill="hold">
                            <p:stCondLst>
                              <p:cond delay="2000"/>
                            </p:stCondLst>
                            <p:childTnLst>
                              <p:par>
                                <p:cTn id="87" presetID="22" presetClass="entr" presetSubtype="2" fill="hold" nodeType="afterEffect">
                                  <p:stCondLst>
                                    <p:cond delay="0"/>
                                  </p:stCondLst>
                                  <p:childTnLst>
                                    <p:set>
                                      <p:cBhvr>
                                        <p:cTn id="88" dur="1" fill="hold">
                                          <p:stCondLst>
                                            <p:cond delay="0"/>
                                          </p:stCondLst>
                                        </p:cTn>
                                        <p:tgtEl>
                                          <p:spTgt spid="14"/>
                                        </p:tgtEl>
                                        <p:attrNameLst>
                                          <p:attrName>style.visibility</p:attrName>
                                        </p:attrNameLst>
                                      </p:cBhvr>
                                      <p:to>
                                        <p:strVal val="visible"/>
                                      </p:to>
                                    </p:set>
                                    <p:animEffect transition="in" filter="wipe(right)">
                                      <p:cBhvr>
                                        <p:cTn id="89" dur="500"/>
                                        <p:tgtEl>
                                          <p:spTgt spid="14"/>
                                        </p:tgtEl>
                                      </p:cBhvr>
                                    </p:animEffect>
                                  </p:childTnLst>
                                </p:cTn>
                              </p:par>
                            </p:childTnLst>
                          </p:cTn>
                        </p:par>
                        <p:par>
                          <p:cTn id="90" fill="hold">
                            <p:stCondLst>
                              <p:cond delay="2500"/>
                            </p:stCondLst>
                            <p:childTnLst>
                              <p:par>
                                <p:cTn id="91" presetID="10" presetClass="entr" presetSubtype="0" fill="hold" nodeType="afterEffect">
                                  <p:stCondLst>
                                    <p:cond delay="0"/>
                                  </p:stCondLst>
                                  <p:childTnLst>
                                    <p:set>
                                      <p:cBhvr>
                                        <p:cTn id="92" dur="1" fill="hold">
                                          <p:stCondLst>
                                            <p:cond delay="0"/>
                                          </p:stCondLst>
                                        </p:cTn>
                                        <p:tgtEl>
                                          <p:spTgt spid="22"/>
                                        </p:tgtEl>
                                        <p:attrNameLst>
                                          <p:attrName>style.visibility</p:attrName>
                                        </p:attrNameLst>
                                      </p:cBhvr>
                                      <p:to>
                                        <p:strVal val="visible"/>
                                      </p:to>
                                    </p:set>
                                    <p:animEffect transition="in" filter="fade">
                                      <p:cBhvr>
                                        <p:cTn id="93" dur="500"/>
                                        <p:tgtEl>
                                          <p:spTgt spid="22"/>
                                        </p:tgtEl>
                                      </p:cBhvr>
                                    </p:animEffect>
                                  </p:childTnLst>
                                </p:cTn>
                              </p:par>
                            </p:childTnLst>
                          </p:cTn>
                        </p:par>
                        <p:par>
                          <p:cTn id="94" fill="hold">
                            <p:stCondLst>
                              <p:cond delay="3000"/>
                            </p:stCondLst>
                            <p:childTnLst>
                              <p:par>
                                <p:cTn id="95" presetID="22" presetClass="entr" presetSubtype="8" fill="hold" nodeType="afterEffect">
                                  <p:stCondLst>
                                    <p:cond delay="500"/>
                                  </p:stCondLst>
                                  <p:childTnLst>
                                    <p:set>
                                      <p:cBhvr>
                                        <p:cTn id="96" dur="1" fill="hold">
                                          <p:stCondLst>
                                            <p:cond delay="0"/>
                                          </p:stCondLst>
                                        </p:cTn>
                                        <p:tgtEl>
                                          <p:spTgt spid="113"/>
                                        </p:tgtEl>
                                        <p:attrNameLst>
                                          <p:attrName>style.visibility</p:attrName>
                                        </p:attrNameLst>
                                      </p:cBhvr>
                                      <p:to>
                                        <p:strVal val="visible"/>
                                      </p:to>
                                    </p:set>
                                    <p:animEffect transition="in" filter="wipe(left)">
                                      <p:cBhvr>
                                        <p:cTn id="97" dur="500"/>
                                        <p:tgtEl>
                                          <p:spTgt spid="113"/>
                                        </p:tgtEl>
                                      </p:cBhvr>
                                    </p:animEffect>
                                  </p:childTnLst>
                                </p:cTn>
                              </p:par>
                            </p:childTnLst>
                          </p:cTn>
                        </p:par>
                        <p:par>
                          <p:cTn id="98" fill="hold">
                            <p:stCondLst>
                              <p:cond delay="4000"/>
                            </p:stCondLst>
                            <p:childTnLst>
                              <p:par>
                                <p:cTn id="99" presetID="10" presetClass="entr" presetSubtype="0" fill="hold" grpId="0" nodeType="afterEffect">
                                  <p:stCondLst>
                                    <p:cond delay="0"/>
                                  </p:stCondLst>
                                  <p:childTnLst>
                                    <p:set>
                                      <p:cBhvr>
                                        <p:cTn id="100" dur="1" fill="hold">
                                          <p:stCondLst>
                                            <p:cond delay="0"/>
                                          </p:stCondLst>
                                        </p:cTn>
                                        <p:tgtEl>
                                          <p:spTgt spid="117"/>
                                        </p:tgtEl>
                                        <p:attrNameLst>
                                          <p:attrName>style.visibility</p:attrName>
                                        </p:attrNameLst>
                                      </p:cBhvr>
                                      <p:to>
                                        <p:strVal val="visible"/>
                                      </p:to>
                                    </p:set>
                                    <p:animEffect transition="in" filter="fade">
                                      <p:cBhvr>
                                        <p:cTn id="101" dur="500"/>
                                        <p:tgtEl>
                                          <p:spTgt spid="117"/>
                                        </p:tgtEl>
                                      </p:cBhvr>
                                    </p:animEffect>
                                  </p:childTnLst>
                                </p:cTn>
                              </p:par>
                            </p:childTnLst>
                          </p:cTn>
                        </p:par>
                        <p:par>
                          <p:cTn id="102" fill="hold">
                            <p:stCondLst>
                              <p:cond delay="4500"/>
                            </p:stCondLst>
                            <p:childTnLst>
                              <p:par>
                                <p:cTn id="103" presetID="20" presetClass="entr" presetSubtype="0" fill="hold" grpId="0" nodeType="afterEffect">
                                  <p:stCondLst>
                                    <p:cond delay="0"/>
                                  </p:stCondLst>
                                  <p:childTnLst>
                                    <p:set>
                                      <p:cBhvr>
                                        <p:cTn id="104" dur="1" fill="hold">
                                          <p:stCondLst>
                                            <p:cond delay="0"/>
                                          </p:stCondLst>
                                        </p:cTn>
                                        <p:tgtEl>
                                          <p:spTgt spid="49"/>
                                        </p:tgtEl>
                                        <p:attrNameLst>
                                          <p:attrName>style.visibility</p:attrName>
                                        </p:attrNameLst>
                                      </p:cBhvr>
                                      <p:to>
                                        <p:strVal val="visible"/>
                                      </p:to>
                                    </p:set>
                                    <p:animEffect transition="in" filter="wedge">
                                      <p:cBhvr>
                                        <p:cTn id="105" dur="12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7" grpId="0" animBg="1"/>
      <p:bldP spid="58" grpId="0" animBg="1"/>
      <p:bldP spid="105" grpId="0" animBg="1"/>
      <p:bldP spid="106" grpId="0" animBg="1"/>
      <p:bldP spid="107" grpId="0" animBg="1"/>
      <p:bldP spid="21" grpId="0" animBg="1"/>
      <p:bldP spid="49" grpId="0" animBg="1"/>
      <p:bldP spid="11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381000" y="3192016"/>
            <a:ext cx="8439472" cy="3261320"/>
          </a:xfrm>
          <a:prstGeom prst="rect">
            <a:avLst/>
          </a:prstGeom>
          <a:solidFill>
            <a:schemeClr val="bg2"/>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Title 4"/>
          <p:cNvSpPr>
            <a:spLocks noGrp="1"/>
          </p:cNvSpPr>
          <p:nvPr>
            <p:ph type="title"/>
          </p:nvPr>
        </p:nvSpPr>
        <p:spPr/>
        <p:txBody>
          <a:bodyPr/>
          <a:lstStyle/>
          <a:p>
            <a:r>
              <a:rPr lang="en-US" dirty="0" smtClean="0"/>
              <a:t>Overview</a:t>
            </a:r>
            <a:endParaRPr lang="en-GB" dirty="0"/>
          </a:p>
        </p:txBody>
      </p:sp>
      <p:sp>
        <p:nvSpPr>
          <p:cNvPr id="6" name="Content Placeholder 5"/>
          <p:cNvSpPr>
            <a:spLocks noGrp="1"/>
          </p:cNvSpPr>
          <p:nvPr>
            <p:ph idx="1"/>
          </p:nvPr>
        </p:nvSpPr>
        <p:spPr>
          <a:xfrm>
            <a:off x="457200" y="1600200"/>
            <a:ext cx="8229600" cy="4781128"/>
          </a:xfrm>
        </p:spPr>
        <p:txBody>
          <a:bodyPr>
            <a:noAutofit/>
          </a:bodyPr>
          <a:lstStyle/>
          <a:p>
            <a:pPr>
              <a:buClr>
                <a:srgbClr val="D20000"/>
              </a:buClr>
              <a:buFont typeface="Wingdings" pitchFamily="2" charset="2"/>
              <a:buChar char=""/>
            </a:pPr>
            <a:r>
              <a:rPr lang="en-US" b="1" dirty="0" smtClean="0"/>
              <a:t>Problem</a:t>
            </a:r>
            <a:r>
              <a:rPr lang="en-US" dirty="0" smtClean="0"/>
              <a:t>: different mathematical frameworks</a:t>
            </a:r>
          </a:p>
          <a:p>
            <a:pPr lvl="1"/>
            <a:r>
              <a:rPr lang="en-US" sz="2400" b="1" dirty="0" smtClean="0"/>
              <a:t>BPT</a:t>
            </a:r>
            <a:r>
              <a:rPr lang="en-US" sz="2400" dirty="0" smtClean="0"/>
              <a:t>: Monte Carlo estimator of a path integral</a:t>
            </a:r>
          </a:p>
          <a:p>
            <a:pPr lvl="1"/>
            <a:r>
              <a:rPr lang="en-US" sz="2400" b="1" dirty="0" smtClean="0"/>
              <a:t>PM</a:t>
            </a:r>
            <a:r>
              <a:rPr lang="en-US" sz="2400" dirty="0" smtClean="0"/>
              <a:t>: </a:t>
            </a:r>
            <a:r>
              <a:rPr lang="en-US" dirty="0" smtClean="0"/>
              <a:t> </a:t>
            </a:r>
            <a:r>
              <a:rPr lang="en-US" sz="2400" dirty="0" smtClean="0"/>
              <a:t>Density estimation</a:t>
            </a:r>
          </a:p>
          <a:p>
            <a:pPr>
              <a:buSzPct val="100000"/>
              <a:buFont typeface="Wingdings" pitchFamily="2" charset="2"/>
              <a:buChar char=""/>
            </a:pPr>
            <a:endParaRPr lang="en-US" sz="2400" dirty="0" smtClean="0"/>
          </a:p>
          <a:p>
            <a:pPr>
              <a:buSzPct val="100000"/>
              <a:buFont typeface="Wingdings" pitchFamily="2" charset="2"/>
              <a:buChar char=""/>
            </a:pPr>
            <a:r>
              <a:rPr lang="en-US" b="1" dirty="0" smtClean="0"/>
              <a:t>Key contribution: </a:t>
            </a:r>
            <a:r>
              <a:rPr lang="en-US" dirty="0" smtClean="0"/>
              <a:t>Reformulate photon mapping in              </a:t>
            </a:r>
            <a:r>
              <a:rPr lang="en-US" dirty="0" err="1" smtClean="0"/>
              <a:t>Veach’s</a:t>
            </a:r>
            <a:r>
              <a:rPr lang="en-US" dirty="0" smtClean="0"/>
              <a:t> path integral framework</a:t>
            </a:r>
            <a:br>
              <a:rPr lang="en-US" dirty="0" smtClean="0"/>
            </a:br>
            <a:endParaRPr lang="en-US" dirty="0" smtClean="0"/>
          </a:p>
          <a:p>
            <a:pPr marL="746125" lvl="1" indent="-288925">
              <a:buFont typeface="+mj-lt"/>
              <a:buAutoNum type="arabicParenR"/>
            </a:pPr>
            <a:r>
              <a:rPr lang="en-US" dirty="0" smtClean="0"/>
              <a:t>Formalize as path sampling technique</a:t>
            </a:r>
          </a:p>
          <a:p>
            <a:pPr marL="746125" lvl="1" indent="-288925">
              <a:buFont typeface="+mj-lt"/>
              <a:buAutoNum type="arabicParenR"/>
            </a:pPr>
            <a:r>
              <a:rPr lang="en-US" dirty="0" smtClean="0"/>
              <a:t>Derive path probability density</a:t>
            </a:r>
            <a:endParaRPr lang="cs-CZ" dirty="0"/>
          </a:p>
          <a:p>
            <a:pPr lvl="0">
              <a:buClr>
                <a:srgbClr val="00B050"/>
              </a:buClr>
              <a:buFont typeface="Wingdings 2" pitchFamily="18" charset="2"/>
              <a:buChar char=""/>
            </a:pPr>
            <a:endParaRPr lang="cs-CZ" dirty="0" smtClean="0"/>
          </a:p>
          <a:p>
            <a:pPr lvl="0">
              <a:buClr>
                <a:srgbClr val="00B050"/>
              </a:buClr>
              <a:buFont typeface="Wingdings 2" pitchFamily="18" charset="2"/>
              <a:buChar char=""/>
            </a:pPr>
            <a:r>
              <a:rPr lang="en-US" dirty="0" smtClean="0"/>
              <a:t>Combination of BPT and PM into a </a:t>
            </a:r>
            <a:r>
              <a:rPr lang="en-US" b="1" dirty="0" smtClean="0"/>
              <a:t>robust </a:t>
            </a:r>
            <a:r>
              <a:rPr lang="en-US" dirty="0" smtClean="0"/>
              <a:t>algorithm</a:t>
            </a:r>
            <a:endParaRPr lang="en-US" dirty="0"/>
          </a:p>
          <a:p>
            <a:pPr marL="746125" lvl="1" indent="-288925">
              <a:buFont typeface="+mj-lt"/>
              <a:buAutoNum type="arabicParenR"/>
            </a:pPr>
            <a:endParaRPr lang="en-US" dirty="0" smtClean="0"/>
          </a:p>
        </p:txBody>
      </p:sp>
      <p:sp>
        <p:nvSpPr>
          <p:cNvPr id="21" name="Content Placeholder 5"/>
          <p:cNvSpPr txBox="1">
            <a:spLocks/>
          </p:cNvSpPr>
          <p:nvPr/>
        </p:nvSpPr>
        <p:spPr>
          <a:xfrm>
            <a:off x="0" y="3556121"/>
            <a:ext cx="9136380" cy="3265008"/>
          </a:xfrm>
          <a:prstGeom prst="rect">
            <a:avLst/>
          </a:prstGeom>
        </p:spPr>
        <p:txBody>
          <a:bodyPr lIns="144000" tIns="144000">
            <a:normAutofit/>
            <a:scene3d>
              <a:camera prst="orthographicFront"/>
              <a:lightRig rig="threePt" dir="t"/>
            </a:scene3d>
            <a:sp3d prstMaterial="metal">
              <a:bevelT w="31750" h="6350"/>
              <a:extrusionClr>
                <a:schemeClr val="tx1"/>
              </a:extrusionClr>
              <a:contourClr>
                <a:schemeClr val="tx1"/>
              </a:contourClr>
            </a:sp3d>
          </a:bodyPr>
          <a:lstStyle>
            <a:lvl1pPr marL="448056" indent="-384048" algn="l" rtl="0" eaLnBrk="1" latinLnBrk="0" hangingPunct="1">
              <a:spcBef>
                <a:spcPct val="20000"/>
              </a:spcBef>
              <a:buClr>
                <a:srgbClr val="FFC000"/>
              </a:buClr>
              <a:buSzPct val="70000"/>
              <a:buFont typeface="Wingdings 2" pitchFamily="18" charset="2"/>
              <a:buChar char=""/>
              <a:defRPr kumimoji="0" sz="30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1pPr>
            <a:lvl2pPr marL="756000" indent="-285750" algn="l" rtl="0" eaLnBrk="1" latinLnBrk="0" hangingPunct="1">
              <a:spcBef>
                <a:spcPct val="20000"/>
              </a:spcBef>
              <a:buClr>
                <a:srgbClr val="FFC000"/>
              </a:buClr>
              <a:buSzPct val="70000"/>
              <a:buFont typeface="Wingdings 2" pitchFamily="18" charset="2"/>
              <a:buChar char=""/>
              <a:defRPr kumimoji="0" sz="26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2pPr>
            <a:lvl3pPr marL="1019175" indent="-228600" algn="l" rtl="0" eaLnBrk="1" latinLnBrk="0" hangingPunct="1">
              <a:spcBef>
                <a:spcPct val="20000"/>
              </a:spcBef>
              <a:buClr>
                <a:srgbClr val="FFC000"/>
              </a:buClr>
              <a:buFont typeface="Wingdings 2"/>
              <a:buChar char=""/>
              <a:defRPr kumimoji="0" sz="24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3pPr>
            <a:lvl4pPr marL="1236663" indent="-209550" algn="l" rtl="0" eaLnBrk="1" latinLnBrk="0" hangingPunct="1">
              <a:spcBef>
                <a:spcPct val="20000"/>
              </a:spcBef>
              <a:buClr>
                <a:srgbClr val="FFC000"/>
              </a:buClr>
              <a:buSzPct val="90000"/>
              <a:buFont typeface="Verdana" pitchFamily="34" charset="0"/>
              <a:buChar char="-"/>
              <a:defRPr kumimoji="0" sz="20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4pPr>
            <a:lvl5pPr marL="1455738" indent="-209550" algn="l" rtl="0" eaLnBrk="1" latinLnBrk="0" hangingPunct="1">
              <a:spcBef>
                <a:spcPct val="20000"/>
              </a:spcBef>
              <a:buClr>
                <a:srgbClr val="FFC000"/>
              </a:buClr>
              <a:buFont typeface="Wingdings 2"/>
              <a:buChar char=""/>
              <a:defRPr kumimoji="0" sz="19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endParaRPr lang="en-US" dirty="0" smtClean="0"/>
          </a:p>
        </p:txBody>
      </p:sp>
      <p:sp>
        <p:nvSpPr>
          <p:cNvPr id="7" name="Zástupný symbol pro zápatí 6"/>
          <p:cNvSpPr>
            <a:spLocks noGrp="1"/>
          </p:cNvSpPr>
          <p:nvPr>
            <p:ph type="ftr" sz="quarter" idx="11"/>
          </p:nvPr>
        </p:nvSpPr>
        <p:spPr/>
        <p:txBody>
          <a:bodyPr/>
          <a:lstStyle/>
          <a:p>
            <a:pPr>
              <a:defRPr/>
            </a:pPr>
            <a:r>
              <a:rPr lang="en-US" altLang="en-US" smtClean="0"/>
              <a:t>CG III (NPGR010) - J. Křivánek 2015</a:t>
            </a:r>
            <a:endParaRPr lang="en-US" altLang="en-US" dirty="0"/>
          </a:p>
        </p:txBody>
      </p:sp>
    </p:spTree>
    <p:extLst>
      <p:ext uri="{BB962C8B-B14F-4D97-AF65-F5344CB8AC3E}">
        <p14:creationId xmlns:p14="http://schemas.microsoft.com/office/powerpoint/2010/main" val="74026758"/>
      </p:ext>
    </p:extLst>
  </p:cSld>
  <p:clrMapOvr>
    <a:masterClrMapping/>
  </p:clrMapOvr>
  <p:transition spd="med">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t>Bidirectional MC path sampling</a:t>
            </a:r>
            <a:endParaRPr lang="en-GB" b="1" dirty="0"/>
          </a:p>
        </p:txBody>
      </p:sp>
      <p:sp>
        <p:nvSpPr>
          <p:cNvPr id="38" name="Rectangle 37"/>
          <p:cNvSpPr/>
          <p:nvPr/>
        </p:nvSpPr>
        <p:spPr>
          <a:xfrm>
            <a:off x="3465379" y="4699073"/>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39" name="Rectangle 38"/>
          <p:cNvSpPr/>
          <p:nvPr/>
        </p:nvSpPr>
        <p:spPr>
          <a:xfrm>
            <a:off x="4667155" y="2136641"/>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40" name="Straight Arrow Connector 39"/>
          <p:cNvCxnSpPr>
            <a:stCxn id="41" idx="1"/>
            <a:endCxn id="68" idx="5"/>
          </p:cNvCxnSpPr>
          <p:nvPr/>
        </p:nvCxnSpPr>
        <p:spPr>
          <a:xfrm flipH="1" flipV="1">
            <a:off x="5238102" y="2311516"/>
            <a:ext cx="651048" cy="1069921"/>
          </a:xfrm>
          <a:prstGeom prst="straightConnector1">
            <a:avLst/>
          </a:prstGeom>
          <a:ln w="12700">
            <a:solidFill>
              <a:schemeClr val="tx1">
                <a:lumMod val="65000"/>
                <a:lumOff val="35000"/>
              </a:schemeClr>
            </a:solidFill>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41" name="Oval 40"/>
          <p:cNvSpPr/>
          <p:nvPr/>
        </p:nvSpPr>
        <p:spPr>
          <a:xfrm>
            <a:off x="5870082" y="3362367"/>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2" name="Sun 41"/>
          <p:cNvSpPr/>
          <p:nvPr/>
        </p:nvSpPr>
        <p:spPr>
          <a:xfrm rot="1134788">
            <a:off x="5906127" y="3366094"/>
            <a:ext cx="642942" cy="642943"/>
          </a:xfrm>
          <a:prstGeom prst="sun">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cxnSp>
        <p:nvCxnSpPr>
          <p:cNvPr id="62" name="Straight Arrow Connector 61"/>
          <p:cNvCxnSpPr>
            <a:stCxn id="68" idx="3"/>
            <a:endCxn id="69" idx="7"/>
          </p:cNvCxnSpPr>
          <p:nvPr/>
        </p:nvCxnSpPr>
        <p:spPr>
          <a:xfrm flipH="1">
            <a:off x="4036320" y="2311516"/>
            <a:ext cx="1109712" cy="2337457"/>
          </a:xfrm>
          <a:prstGeom prst="straightConnector1">
            <a:avLst/>
          </a:prstGeom>
          <a:ln w="12700">
            <a:solidFill>
              <a:schemeClr val="tx1">
                <a:lumMod val="65000"/>
                <a:lumOff val="35000"/>
              </a:schemeClr>
            </a:solidFill>
            <a:prstDash val="solid"/>
            <a:tailEnd type="none" w="med" len="lg"/>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69" idx="1"/>
            <a:endCxn id="64" idx="5"/>
          </p:cNvCxnSpPr>
          <p:nvPr/>
        </p:nvCxnSpPr>
        <p:spPr>
          <a:xfrm flipH="1" flipV="1">
            <a:off x="3092048" y="2913742"/>
            <a:ext cx="852202" cy="1735231"/>
          </a:xfrm>
          <a:prstGeom prst="straightConnector1">
            <a:avLst/>
          </a:prstGeom>
          <a:ln w="12700">
            <a:solidFill>
              <a:schemeClr val="tx1">
                <a:lumMod val="65000"/>
                <a:lumOff val="35000"/>
              </a:schemeClr>
            </a:solidFill>
            <a:headEnd type="none" w="med" len="lg"/>
            <a:tailEnd type="none" w="med" len="lg"/>
          </a:ln>
        </p:spPr>
        <p:style>
          <a:lnRef idx="1">
            <a:schemeClr val="accent1"/>
          </a:lnRef>
          <a:fillRef idx="0">
            <a:schemeClr val="accent1"/>
          </a:fillRef>
          <a:effectRef idx="0">
            <a:schemeClr val="accent1"/>
          </a:effectRef>
          <a:fontRef idx="minor">
            <a:schemeClr val="tx1"/>
          </a:fontRef>
        </p:style>
      </p:cxnSp>
      <p:sp>
        <p:nvSpPr>
          <p:cNvPr id="64" name="Oval 63"/>
          <p:cNvSpPr/>
          <p:nvPr/>
        </p:nvSpPr>
        <p:spPr>
          <a:xfrm>
            <a:off x="2980910" y="2802603"/>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2" name="Group 64"/>
          <p:cNvGrpSpPr/>
          <p:nvPr/>
        </p:nvGrpSpPr>
        <p:grpSpPr>
          <a:xfrm rot="774754">
            <a:off x="2594931" y="2494673"/>
            <a:ext cx="410270" cy="298379"/>
            <a:chOff x="3192789" y="1005143"/>
            <a:chExt cx="785815" cy="571503"/>
          </a:xfrm>
        </p:grpSpPr>
        <p:sp>
          <p:nvSpPr>
            <p:cNvPr id="66" name="Isosceles Triangle 65"/>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67" name="Rectangle 66"/>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68" name="Oval 67"/>
          <p:cNvSpPr/>
          <p:nvPr/>
        </p:nvSpPr>
        <p:spPr>
          <a:xfrm>
            <a:off x="5126964" y="2200379"/>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69" name="Oval 68"/>
          <p:cNvSpPr/>
          <p:nvPr/>
        </p:nvSpPr>
        <p:spPr>
          <a:xfrm>
            <a:off x="3925182" y="4629902"/>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0" name="Rectangle 69"/>
          <p:cNvSpPr>
            <a:spLocks noRot="1" noChangeAspect="1" noMove="1" noResize="1" noEditPoints="1" noAdjustHandles="1" noChangeArrowheads="1" noChangeShapeType="1" noTextEdit="1"/>
          </p:cNvSpPr>
          <p:nvPr/>
        </p:nvSpPr>
        <p:spPr>
          <a:xfrm>
            <a:off x="5877129" y="2996181"/>
            <a:ext cx="501676" cy="400111"/>
          </a:xfrm>
          <a:prstGeom prst="rect">
            <a:avLst/>
          </a:prstGeom>
          <a:blipFill rotWithShape="1">
            <a:blip r:embed="rId3" cstate="print">
              <a:lum bright="-60000"/>
            </a:blip>
            <a:stretch>
              <a:fillRect b="-10606"/>
            </a:stretch>
          </a:blipFill>
        </p:spPr>
        <p:txBody>
          <a:bodyPr/>
          <a:lstStyle/>
          <a:p>
            <a:r>
              <a:rPr lang="en-GB">
                <a:noFill/>
              </a:rPr>
              <a:t> </a:t>
            </a:r>
          </a:p>
        </p:txBody>
      </p:sp>
      <p:sp>
        <p:nvSpPr>
          <p:cNvPr id="71" name="Rectangle 70"/>
          <p:cNvSpPr>
            <a:spLocks noRot="1" noChangeAspect="1" noMove="1" noResize="1" noEditPoints="1" noAdjustHandles="1" noChangeArrowheads="1" noChangeShapeType="1" noTextEdit="1"/>
          </p:cNvSpPr>
          <p:nvPr/>
        </p:nvSpPr>
        <p:spPr>
          <a:xfrm>
            <a:off x="5056503" y="1772819"/>
            <a:ext cx="495713" cy="400111"/>
          </a:xfrm>
          <a:prstGeom prst="rect">
            <a:avLst/>
          </a:prstGeom>
          <a:blipFill rotWithShape="1">
            <a:blip r:embed="rId4" cstate="print">
              <a:lum bright="-60000"/>
            </a:blip>
            <a:stretch>
              <a:fillRect b="-9231"/>
            </a:stretch>
          </a:blipFill>
        </p:spPr>
        <p:txBody>
          <a:bodyPr/>
          <a:lstStyle/>
          <a:p>
            <a:r>
              <a:rPr lang="en-GB">
                <a:noFill/>
              </a:rPr>
              <a:t> </a:t>
            </a:r>
          </a:p>
        </p:txBody>
      </p:sp>
      <p:sp>
        <p:nvSpPr>
          <p:cNvPr id="72" name="Rectangle 71"/>
          <p:cNvSpPr>
            <a:spLocks noRot="1" noChangeAspect="1" noMove="1" noResize="1" noEditPoints="1" noAdjustHandles="1" noChangeArrowheads="1" noChangeShapeType="1" noTextEdit="1"/>
          </p:cNvSpPr>
          <p:nvPr/>
        </p:nvSpPr>
        <p:spPr>
          <a:xfrm>
            <a:off x="3688124" y="4724513"/>
            <a:ext cx="501676" cy="400111"/>
          </a:xfrm>
          <a:prstGeom prst="rect">
            <a:avLst/>
          </a:prstGeom>
          <a:blipFill rotWithShape="1">
            <a:blip r:embed="rId5" cstate="print">
              <a:lum bright="-60000"/>
            </a:blip>
            <a:stretch>
              <a:fillRect b="-9091"/>
            </a:stretch>
          </a:blipFill>
        </p:spPr>
        <p:txBody>
          <a:bodyPr/>
          <a:lstStyle/>
          <a:p>
            <a:r>
              <a:rPr lang="en-GB">
                <a:noFill/>
              </a:rPr>
              <a:t> </a:t>
            </a:r>
          </a:p>
        </p:txBody>
      </p:sp>
      <p:sp>
        <p:nvSpPr>
          <p:cNvPr id="73" name="Rectangle 72"/>
          <p:cNvSpPr>
            <a:spLocks noRot="1" noChangeAspect="1" noMove="1" noResize="1" noEditPoints="1" noAdjustHandles="1" noChangeArrowheads="1" noChangeShapeType="1" noTextEdit="1"/>
          </p:cNvSpPr>
          <p:nvPr/>
        </p:nvSpPr>
        <p:spPr>
          <a:xfrm>
            <a:off x="2642994" y="2819841"/>
            <a:ext cx="511999" cy="400111"/>
          </a:xfrm>
          <a:prstGeom prst="rect">
            <a:avLst/>
          </a:prstGeom>
          <a:blipFill rotWithShape="1">
            <a:blip r:embed="rId6" cstate="print">
              <a:lum bright="-60000"/>
            </a:blip>
            <a:stretch>
              <a:fillRect b="-10769"/>
            </a:stretch>
          </a:blipFill>
        </p:spPr>
        <p:txBody>
          <a:bodyPr/>
          <a:lstStyle/>
          <a:p>
            <a:r>
              <a:rPr lang="en-GB">
                <a:noFill/>
              </a:rPr>
              <a:t> </a:t>
            </a:r>
          </a:p>
        </p:txBody>
      </p:sp>
    </p:spTree>
    <p:extLst>
      <p:ext uri="{BB962C8B-B14F-4D97-AF65-F5344CB8AC3E}">
        <p14:creationId xmlns:p14="http://schemas.microsoft.com/office/powerpoint/2010/main" val="3285263823"/>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Bidirectional MC path sampling</a:t>
            </a:r>
            <a:endParaRPr lang="en-GB" b="1" dirty="0"/>
          </a:p>
        </p:txBody>
      </p:sp>
      <p:sp>
        <p:nvSpPr>
          <p:cNvPr id="48" name="Rectangle 47"/>
          <p:cNvSpPr/>
          <p:nvPr/>
        </p:nvSpPr>
        <p:spPr>
          <a:xfrm>
            <a:off x="3465379" y="4699073"/>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49" name="Rectangle 48"/>
          <p:cNvSpPr/>
          <p:nvPr/>
        </p:nvSpPr>
        <p:spPr>
          <a:xfrm>
            <a:off x="4667155" y="2136641"/>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7" name="Straight Arrow Connector 6"/>
          <p:cNvCxnSpPr>
            <a:stCxn id="8" idx="1"/>
            <a:endCxn id="16" idx="5"/>
          </p:cNvCxnSpPr>
          <p:nvPr/>
        </p:nvCxnSpPr>
        <p:spPr>
          <a:xfrm flipH="1" flipV="1">
            <a:off x="5238102" y="2311516"/>
            <a:ext cx="651048" cy="1069921"/>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9" name="Sun 8"/>
          <p:cNvSpPr/>
          <p:nvPr/>
        </p:nvSpPr>
        <p:spPr>
          <a:xfrm rot="1134788">
            <a:off x="5906127" y="3366094"/>
            <a:ext cx="642942" cy="642943"/>
          </a:xfrm>
          <a:prstGeom prst="sun">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cxnSp>
        <p:nvCxnSpPr>
          <p:cNvPr id="11" name="Straight Arrow Connector 10"/>
          <p:cNvCxnSpPr>
            <a:stCxn id="17" idx="1"/>
            <a:endCxn id="12" idx="5"/>
          </p:cNvCxnSpPr>
          <p:nvPr/>
        </p:nvCxnSpPr>
        <p:spPr>
          <a:xfrm flipH="1" flipV="1">
            <a:off x="3092048" y="2913742"/>
            <a:ext cx="852202" cy="1735231"/>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grpSp>
        <p:nvGrpSpPr>
          <p:cNvPr id="2" name="Group 12"/>
          <p:cNvGrpSpPr/>
          <p:nvPr/>
        </p:nvGrpSpPr>
        <p:grpSpPr>
          <a:xfrm rot="774754">
            <a:off x="2594931" y="2494673"/>
            <a:ext cx="410270" cy="298379"/>
            <a:chOff x="3192789" y="1005143"/>
            <a:chExt cx="785815" cy="571503"/>
          </a:xfrm>
        </p:grpSpPr>
        <p:sp>
          <p:nvSpPr>
            <p:cNvPr id="14" name="Isosceles Triangle 13"/>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5" name="Rectangle 14"/>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grpSp>
        <p:nvGrpSpPr>
          <p:cNvPr id="3" name="Group 25"/>
          <p:cNvGrpSpPr/>
          <p:nvPr/>
        </p:nvGrpSpPr>
        <p:grpSpPr>
          <a:xfrm>
            <a:off x="5870088" y="2996182"/>
            <a:ext cx="508723" cy="496391"/>
            <a:chOff x="5870082" y="3321257"/>
            <a:chExt cx="508723" cy="496391"/>
          </a:xfrm>
        </p:grpSpPr>
        <p:sp>
          <p:nvSpPr>
            <p:cNvPr id="8" name="Oval 7"/>
            <p:cNvSpPr/>
            <p:nvPr/>
          </p:nvSpPr>
          <p:spPr>
            <a:xfrm>
              <a:off x="5870082" y="3687444"/>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8" name="Rectangle 17"/>
            <p:cNvSpPr>
              <a:spLocks noRot="1" noChangeAspect="1" noMove="1" noResize="1" noEditPoints="1" noAdjustHandles="1" noChangeArrowheads="1" noChangeShapeType="1" noTextEdit="1"/>
            </p:cNvSpPr>
            <p:nvPr/>
          </p:nvSpPr>
          <p:spPr>
            <a:xfrm>
              <a:off x="5877129" y="3321257"/>
              <a:ext cx="501676" cy="400110"/>
            </a:xfrm>
            <a:prstGeom prst="rect">
              <a:avLst/>
            </a:prstGeom>
            <a:blipFill rotWithShape="1">
              <a:blip r:embed="rId3" cstate="print">
                <a:lum bright="-60000"/>
              </a:blip>
              <a:stretch>
                <a:fillRect b="-10606"/>
              </a:stretch>
            </a:blipFill>
          </p:spPr>
          <p:txBody>
            <a:bodyPr/>
            <a:lstStyle/>
            <a:p>
              <a:r>
                <a:rPr lang="en-GB">
                  <a:noFill/>
                </a:rPr>
                <a:t> </a:t>
              </a:r>
            </a:p>
          </p:txBody>
        </p:sp>
      </p:grpSp>
      <p:grpSp>
        <p:nvGrpSpPr>
          <p:cNvPr id="4" name="Group 26"/>
          <p:cNvGrpSpPr/>
          <p:nvPr/>
        </p:nvGrpSpPr>
        <p:grpSpPr>
          <a:xfrm>
            <a:off x="5056503" y="1772819"/>
            <a:ext cx="495713" cy="557764"/>
            <a:chOff x="5056497" y="2097895"/>
            <a:chExt cx="495713" cy="557764"/>
          </a:xfrm>
        </p:grpSpPr>
        <p:sp>
          <p:nvSpPr>
            <p:cNvPr id="16" name="Oval 15"/>
            <p:cNvSpPr/>
            <p:nvPr/>
          </p:nvSpPr>
          <p:spPr>
            <a:xfrm>
              <a:off x="5126964" y="2525455"/>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9" name="Rectangle 18"/>
            <p:cNvSpPr>
              <a:spLocks noRot="1" noChangeAspect="1" noMove="1" noResize="1" noEditPoints="1" noAdjustHandles="1" noChangeArrowheads="1" noChangeShapeType="1" noTextEdit="1"/>
            </p:cNvSpPr>
            <p:nvPr/>
          </p:nvSpPr>
          <p:spPr>
            <a:xfrm>
              <a:off x="5056497" y="2097895"/>
              <a:ext cx="495713" cy="400110"/>
            </a:xfrm>
            <a:prstGeom prst="rect">
              <a:avLst/>
            </a:prstGeom>
            <a:blipFill rotWithShape="1">
              <a:blip r:embed="rId4" cstate="print">
                <a:lum bright="-60000"/>
              </a:blip>
              <a:stretch>
                <a:fillRect b="-9231"/>
              </a:stretch>
            </a:blipFill>
          </p:spPr>
          <p:txBody>
            <a:bodyPr/>
            <a:lstStyle/>
            <a:p>
              <a:r>
                <a:rPr lang="en-GB">
                  <a:noFill/>
                </a:rPr>
                <a:t> </a:t>
              </a:r>
            </a:p>
          </p:txBody>
        </p:sp>
      </p:grpSp>
      <p:grpSp>
        <p:nvGrpSpPr>
          <p:cNvPr id="6" name="Group 27"/>
          <p:cNvGrpSpPr/>
          <p:nvPr/>
        </p:nvGrpSpPr>
        <p:grpSpPr>
          <a:xfrm>
            <a:off x="3688124" y="4629905"/>
            <a:ext cx="501676" cy="494719"/>
            <a:chOff x="3688124" y="4954980"/>
            <a:chExt cx="501676" cy="494719"/>
          </a:xfrm>
        </p:grpSpPr>
        <p:sp>
          <p:nvSpPr>
            <p:cNvPr id="17" name="Oval 16"/>
            <p:cNvSpPr/>
            <p:nvPr/>
          </p:nvSpPr>
          <p:spPr>
            <a:xfrm>
              <a:off x="3925182" y="495498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0" name="Rectangle 19"/>
            <p:cNvSpPr>
              <a:spLocks noRot="1" noChangeAspect="1" noMove="1" noResize="1" noEditPoints="1" noAdjustHandles="1" noChangeArrowheads="1" noChangeShapeType="1" noTextEdit="1"/>
            </p:cNvSpPr>
            <p:nvPr/>
          </p:nvSpPr>
          <p:spPr>
            <a:xfrm>
              <a:off x="3688124" y="5049589"/>
              <a:ext cx="501676" cy="400110"/>
            </a:xfrm>
            <a:prstGeom prst="rect">
              <a:avLst/>
            </a:prstGeom>
            <a:blipFill rotWithShape="1">
              <a:blip r:embed="rId5" cstate="print">
                <a:lum bright="-60000"/>
              </a:blip>
              <a:stretch>
                <a:fillRect b="-9091"/>
              </a:stretch>
            </a:blipFill>
          </p:spPr>
          <p:txBody>
            <a:bodyPr/>
            <a:lstStyle/>
            <a:p>
              <a:r>
                <a:rPr lang="en-GB">
                  <a:noFill/>
                </a:rPr>
                <a:t> </a:t>
              </a:r>
            </a:p>
          </p:txBody>
        </p:sp>
      </p:grpSp>
      <p:grpSp>
        <p:nvGrpSpPr>
          <p:cNvPr id="37" name="Skupina 36"/>
          <p:cNvGrpSpPr/>
          <p:nvPr/>
        </p:nvGrpSpPr>
        <p:grpSpPr>
          <a:xfrm>
            <a:off x="2642994" y="2802606"/>
            <a:ext cx="511999" cy="417345"/>
            <a:chOff x="2642988" y="2802602"/>
            <a:chExt cx="511999" cy="417345"/>
          </a:xfrm>
        </p:grpSpPr>
        <p:sp>
          <p:nvSpPr>
            <p:cNvPr id="12" name="Oval 11"/>
            <p:cNvSpPr/>
            <p:nvPr/>
          </p:nvSpPr>
          <p:spPr>
            <a:xfrm>
              <a:off x="2980910" y="2802602"/>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1" name="Rectangle 20"/>
            <p:cNvSpPr>
              <a:spLocks noRot="1" noChangeAspect="1" noMove="1" noResize="1" noEditPoints="1" noAdjustHandles="1" noChangeArrowheads="1" noChangeShapeType="1" noTextEdit="1"/>
            </p:cNvSpPr>
            <p:nvPr/>
          </p:nvSpPr>
          <p:spPr>
            <a:xfrm>
              <a:off x="2642988" y="2819837"/>
              <a:ext cx="511999" cy="400110"/>
            </a:xfrm>
            <a:prstGeom prst="rect">
              <a:avLst/>
            </a:prstGeom>
            <a:blipFill rotWithShape="1">
              <a:blip r:embed="rId6" cstate="print">
                <a:lum bright="-60000"/>
              </a:blip>
              <a:stretch>
                <a:fillRect b="-10769"/>
              </a:stretch>
            </a:blipFill>
          </p:spPr>
          <p:txBody>
            <a:bodyPr/>
            <a:lstStyle/>
            <a:p>
              <a:r>
                <a:rPr lang="en-GB">
                  <a:noFill/>
                </a:rPr>
                <a:t> </a:t>
              </a:r>
            </a:p>
          </p:txBody>
        </p:sp>
      </p:grpSp>
      <p:grpSp>
        <p:nvGrpSpPr>
          <p:cNvPr id="28" name="Group 97"/>
          <p:cNvGrpSpPr/>
          <p:nvPr/>
        </p:nvGrpSpPr>
        <p:grpSpPr>
          <a:xfrm>
            <a:off x="397315" y="1052744"/>
            <a:ext cx="1469796" cy="495172"/>
            <a:chOff x="611560" y="1244064"/>
            <a:chExt cx="1469796" cy="495172"/>
          </a:xfrm>
        </p:grpSpPr>
        <p:sp>
          <p:nvSpPr>
            <p:cNvPr id="29" name="Oval 103"/>
            <p:cNvSpPr/>
            <p:nvPr/>
          </p:nvSpPr>
          <p:spPr>
            <a:xfrm>
              <a:off x="611560" y="152816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b="1"/>
            </a:p>
          </p:txBody>
        </p:sp>
        <p:sp>
          <p:nvSpPr>
            <p:cNvPr id="30" name="Oval 105"/>
            <p:cNvSpPr/>
            <p:nvPr/>
          </p:nvSpPr>
          <p:spPr>
            <a:xfrm>
              <a:off x="611560" y="1309990"/>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b="1"/>
            </a:p>
          </p:txBody>
        </p:sp>
        <p:sp>
          <p:nvSpPr>
            <p:cNvPr id="35" name="TextBox 106"/>
            <p:cNvSpPr txBox="1"/>
            <p:nvPr/>
          </p:nvSpPr>
          <p:spPr>
            <a:xfrm>
              <a:off x="745734" y="1244064"/>
              <a:ext cx="1130438" cy="276999"/>
            </a:xfrm>
            <a:prstGeom prst="rect">
              <a:avLst/>
            </a:prstGeom>
            <a:noFill/>
          </p:spPr>
          <p:txBody>
            <a:bodyPr wrap="none" rtlCol="0">
              <a:spAutoFit/>
            </a:bodyPr>
            <a:lstStyle/>
            <a:p>
              <a:r>
                <a:rPr lang="en-US" sz="1200" b="1" dirty="0" smtClean="0">
                  <a:latin typeface="+mn-lt"/>
                </a:rPr>
                <a:t>Light vertex</a:t>
              </a:r>
              <a:endParaRPr lang="en-US" sz="1200" b="1" dirty="0">
                <a:latin typeface="+mn-lt"/>
              </a:endParaRPr>
            </a:p>
          </p:txBody>
        </p:sp>
        <p:sp>
          <p:nvSpPr>
            <p:cNvPr id="36" name="TextBox 111"/>
            <p:cNvSpPr txBox="1"/>
            <p:nvPr/>
          </p:nvSpPr>
          <p:spPr>
            <a:xfrm>
              <a:off x="745734" y="1462237"/>
              <a:ext cx="1335622" cy="276999"/>
            </a:xfrm>
            <a:prstGeom prst="rect">
              <a:avLst/>
            </a:prstGeom>
            <a:noFill/>
          </p:spPr>
          <p:txBody>
            <a:bodyPr wrap="none" rtlCol="0">
              <a:spAutoFit/>
            </a:bodyPr>
            <a:lstStyle/>
            <a:p>
              <a:r>
                <a:rPr lang="en-US" sz="1200" b="1" dirty="0" smtClean="0">
                  <a:latin typeface="+mn-lt"/>
                </a:rPr>
                <a:t>Camera vertex</a:t>
              </a:r>
              <a:endParaRPr lang="en-US" sz="1200" b="1" dirty="0">
                <a:latin typeface="+mn-lt"/>
              </a:endParaRPr>
            </a:p>
          </p:txBody>
        </p:sp>
      </p:grpSp>
    </p:spTree>
    <p:extLst>
      <p:ext uri="{BB962C8B-B14F-4D97-AF65-F5344CB8AC3E}">
        <p14:creationId xmlns:p14="http://schemas.microsoft.com/office/powerpoint/2010/main" val="4268211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1000"/>
                                        <p:tgtEl>
                                          <p:spTgt spid="11"/>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700"/>
                                        <p:tgtEl>
                                          <p:spTgt spid="6"/>
                                        </p:tgtEl>
                                      </p:cBhvr>
                                    </p:animEffect>
                                  </p:childTnLst>
                                </p:cTn>
                              </p:par>
                            </p:childTnLst>
                          </p:cTn>
                        </p:par>
                        <p:par>
                          <p:cTn id="16" fill="hold">
                            <p:stCondLst>
                              <p:cond delay="2200"/>
                            </p:stCondLst>
                            <p:childTnLst>
                              <p:par>
                                <p:cTn id="17" presetID="10" presetClass="entr" presetSubtype="0" fill="hold" nodeType="afterEffect">
                                  <p:stCondLst>
                                    <p:cond delay="50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700"/>
                                        <p:tgtEl>
                                          <p:spTgt spid="3"/>
                                        </p:tgtEl>
                                      </p:cBhvr>
                                    </p:animEffect>
                                  </p:childTnLst>
                                </p:cTn>
                              </p:par>
                            </p:childTnLst>
                          </p:cTn>
                        </p:par>
                        <p:par>
                          <p:cTn id="20" fill="hold">
                            <p:stCondLst>
                              <p:cond delay="3400"/>
                            </p:stCondLst>
                            <p:childTnLst>
                              <p:par>
                                <p:cTn id="21" presetID="22" presetClass="entr" presetSubtype="4"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1000"/>
                                        <p:tgtEl>
                                          <p:spTgt spid="7"/>
                                        </p:tgtEl>
                                      </p:cBhvr>
                                    </p:animEffect>
                                  </p:childTnLst>
                                </p:cTn>
                              </p:par>
                            </p:childTnLst>
                          </p:cTn>
                        </p:par>
                        <p:par>
                          <p:cTn id="24" fill="hold">
                            <p:stCondLst>
                              <p:cond delay="4400"/>
                            </p:stCondLst>
                            <p:childTnLst>
                              <p:par>
                                <p:cTn id="25" presetID="10"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Bidirectional MC path sampling</a:t>
            </a:r>
            <a:endParaRPr lang="en-GB" b="1" dirty="0"/>
          </a:p>
        </p:txBody>
      </p:sp>
      <p:grpSp>
        <p:nvGrpSpPr>
          <p:cNvPr id="4" name="Group 3"/>
          <p:cNvGrpSpPr/>
          <p:nvPr/>
        </p:nvGrpSpPr>
        <p:grpSpPr>
          <a:xfrm>
            <a:off x="2467888" y="1772819"/>
            <a:ext cx="4157884" cy="3418087"/>
            <a:chOff x="2467888" y="2097895"/>
            <a:chExt cx="4157884" cy="3418086"/>
          </a:xfrm>
        </p:grpSpPr>
        <p:sp>
          <p:nvSpPr>
            <p:cNvPr id="22" name="Rectangle 20"/>
            <p:cNvSpPr>
              <a:spLocks noRot="1" noChangeAspect="1" noMove="1" noResize="1" noEditPoints="1" noAdjustHandles="1" noChangeArrowheads="1" noChangeShapeType="1" noTextEdit="1"/>
            </p:cNvSpPr>
            <p:nvPr/>
          </p:nvSpPr>
          <p:spPr>
            <a:xfrm>
              <a:off x="2642988" y="3144916"/>
              <a:ext cx="511999" cy="400110"/>
            </a:xfrm>
            <a:prstGeom prst="rect">
              <a:avLst/>
            </a:prstGeom>
            <a:blipFill rotWithShape="1">
              <a:blip r:embed="rId3" cstate="print">
                <a:lum bright="-60000"/>
              </a:blip>
              <a:stretch>
                <a:fillRect b="-10769"/>
              </a:stretch>
            </a:blipFill>
          </p:spPr>
          <p:txBody>
            <a:bodyPr/>
            <a:lstStyle/>
            <a:p>
              <a:r>
                <a:rPr lang="en-GB">
                  <a:noFill/>
                </a:rPr>
                <a:t> </a:t>
              </a:r>
            </a:p>
          </p:txBody>
        </p:sp>
        <p:sp>
          <p:nvSpPr>
            <p:cNvPr id="43" name="Rectangle 42"/>
            <p:cNvSpPr/>
            <p:nvPr/>
          </p:nvSpPr>
          <p:spPr>
            <a:xfrm>
              <a:off x="2467888" y="2148114"/>
              <a:ext cx="4157884" cy="3367867"/>
            </a:xfrm>
            <a:prstGeom prst="rect">
              <a:avLst/>
            </a:prstGeom>
            <a:solidFill>
              <a:schemeClr val="accent1">
                <a:alpha val="5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8" name="Rectangle 47"/>
            <p:cNvSpPr/>
            <p:nvPr/>
          </p:nvSpPr>
          <p:spPr>
            <a:xfrm>
              <a:off x="3465373" y="5024152"/>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49" name="Rectangle 48"/>
            <p:cNvSpPr/>
            <p:nvPr/>
          </p:nvSpPr>
          <p:spPr>
            <a:xfrm>
              <a:off x="4667155" y="2461720"/>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7" name="Straight Arrow Connector 6"/>
            <p:cNvCxnSpPr>
              <a:stCxn id="8" idx="1"/>
              <a:endCxn id="16" idx="5"/>
            </p:cNvCxnSpPr>
            <p:nvPr/>
          </p:nvCxnSpPr>
          <p:spPr>
            <a:xfrm flipH="1" flipV="1">
              <a:off x="5238102" y="2636591"/>
              <a:ext cx="651048" cy="1069921"/>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5870082" y="3687444"/>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 name="Sun 8"/>
            <p:cNvSpPr/>
            <p:nvPr/>
          </p:nvSpPr>
          <p:spPr>
            <a:xfrm rot="1134788">
              <a:off x="5906127" y="3691170"/>
              <a:ext cx="642942" cy="642942"/>
            </a:xfrm>
            <a:prstGeom prst="sun">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cxnSp>
          <p:nvCxnSpPr>
            <p:cNvPr id="11" name="Straight Arrow Connector 10"/>
            <p:cNvCxnSpPr>
              <a:stCxn id="17" idx="1"/>
              <a:endCxn id="12" idx="5"/>
            </p:cNvCxnSpPr>
            <p:nvPr/>
          </p:nvCxnSpPr>
          <p:spPr>
            <a:xfrm flipH="1" flipV="1">
              <a:off x="3092048" y="3238817"/>
              <a:ext cx="852202" cy="1735231"/>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2980910" y="3127681"/>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6" name="Group 12"/>
            <p:cNvGrpSpPr/>
            <p:nvPr/>
          </p:nvGrpSpPr>
          <p:grpSpPr>
            <a:xfrm rot="774754">
              <a:off x="2594931" y="2819750"/>
              <a:ext cx="410270" cy="298378"/>
              <a:chOff x="3192789" y="1005143"/>
              <a:chExt cx="785815" cy="571503"/>
            </a:xfrm>
          </p:grpSpPr>
          <p:sp>
            <p:nvSpPr>
              <p:cNvPr id="14" name="Isosceles Triangle 13"/>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5" name="Rectangle 14"/>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16" name="Oval 15"/>
            <p:cNvSpPr/>
            <p:nvPr/>
          </p:nvSpPr>
          <p:spPr>
            <a:xfrm>
              <a:off x="5126964" y="2525455"/>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7" name="Oval 16"/>
            <p:cNvSpPr/>
            <p:nvPr/>
          </p:nvSpPr>
          <p:spPr>
            <a:xfrm>
              <a:off x="3925182" y="495498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 name="Rectangle 17"/>
            <p:cNvSpPr>
              <a:spLocks noRot="1" noChangeAspect="1" noMove="1" noResize="1" noEditPoints="1" noAdjustHandles="1" noChangeArrowheads="1" noChangeShapeType="1" noTextEdit="1"/>
            </p:cNvSpPr>
            <p:nvPr/>
          </p:nvSpPr>
          <p:spPr>
            <a:xfrm>
              <a:off x="5877129" y="3321257"/>
              <a:ext cx="501676" cy="400110"/>
            </a:xfrm>
            <a:prstGeom prst="rect">
              <a:avLst/>
            </a:prstGeom>
            <a:blipFill rotWithShape="1">
              <a:blip r:embed="rId4" cstate="print">
                <a:lum bright="-60000"/>
              </a:blip>
              <a:stretch>
                <a:fillRect b="-10606"/>
              </a:stretch>
            </a:blipFill>
          </p:spPr>
          <p:txBody>
            <a:bodyPr/>
            <a:lstStyle/>
            <a:p>
              <a:r>
                <a:rPr lang="en-GB">
                  <a:noFill/>
                </a:rPr>
                <a:t> </a:t>
              </a:r>
            </a:p>
          </p:txBody>
        </p:sp>
        <p:sp>
          <p:nvSpPr>
            <p:cNvPr id="3" name="Rectangle 18"/>
            <p:cNvSpPr>
              <a:spLocks noRot="1" noChangeAspect="1" noMove="1" noResize="1" noEditPoints="1" noAdjustHandles="1" noChangeArrowheads="1" noChangeShapeType="1" noTextEdit="1"/>
            </p:cNvSpPr>
            <p:nvPr/>
          </p:nvSpPr>
          <p:spPr>
            <a:xfrm>
              <a:off x="5056497" y="2097895"/>
              <a:ext cx="495713" cy="400110"/>
            </a:xfrm>
            <a:prstGeom prst="rect">
              <a:avLst/>
            </a:prstGeom>
            <a:blipFill rotWithShape="1">
              <a:blip r:embed="rId5" cstate="print">
                <a:lum bright="-60000"/>
              </a:blip>
              <a:stretch>
                <a:fillRect b="-9231"/>
              </a:stretch>
            </a:blipFill>
          </p:spPr>
          <p:txBody>
            <a:bodyPr/>
            <a:lstStyle/>
            <a:p>
              <a:r>
                <a:rPr lang="en-GB">
                  <a:noFill/>
                </a:rPr>
                <a:t> </a:t>
              </a:r>
            </a:p>
          </p:txBody>
        </p:sp>
        <p:sp>
          <p:nvSpPr>
            <p:cNvPr id="10" name="Rectangle 19"/>
            <p:cNvSpPr>
              <a:spLocks noRot="1" noChangeAspect="1" noMove="1" noResize="1" noEditPoints="1" noAdjustHandles="1" noChangeArrowheads="1" noChangeShapeType="1" noTextEdit="1"/>
            </p:cNvSpPr>
            <p:nvPr/>
          </p:nvSpPr>
          <p:spPr>
            <a:xfrm>
              <a:off x="3688124" y="5049589"/>
              <a:ext cx="501676" cy="400110"/>
            </a:xfrm>
            <a:prstGeom prst="rect">
              <a:avLst/>
            </a:prstGeom>
            <a:blipFill rotWithShape="1">
              <a:blip r:embed="rId6" cstate="print">
                <a:lum bright="-60000"/>
              </a:blip>
              <a:stretch>
                <a:fillRect b="-9091"/>
              </a:stretch>
            </a:blipFill>
          </p:spPr>
          <p:txBody>
            <a:bodyPr/>
            <a:lstStyle/>
            <a:p>
              <a:r>
                <a:rPr lang="en-GB">
                  <a:noFill/>
                </a:rPr>
                <a:t> </a:t>
              </a:r>
            </a:p>
          </p:txBody>
        </p:sp>
      </p:grpSp>
      <p:grpSp>
        <p:nvGrpSpPr>
          <p:cNvPr id="13" name="Group 65"/>
          <p:cNvGrpSpPr/>
          <p:nvPr/>
        </p:nvGrpSpPr>
        <p:grpSpPr>
          <a:xfrm>
            <a:off x="2471496" y="1772819"/>
            <a:ext cx="4157884" cy="3418087"/>
            <a:chOff x="2467888" y="2097895"/>
            <a:chExt cx="4157884" cy="3418086"/>
          </a:xfrm>
        </p:grpSpPr>
        <p:sp>
          <p:nvSpPr>
            <p:cNvPr id="21" name="Rectangle 20"/>
            <p:cNvSpPr>
              <a:spLocks noRot="1" noChangeAspect="1" noMove="1" noResize="1" noEditPoints="1" noAdjustHandles="1" noChangeArrowheads="1" noChangeShapeType="1" noTextEdit="1"/>
            </p:cNvSpPr>
            <p:nvPr/>
          </p:nvSpPr>
          <p:spPr>
            <a:xfrm>
              <a:off x="2642988" y="3144916"/>
              <a:ext cx="511999" cy="400110"/>
            </a:xfrm>
            <a:prstGeom prst="rect">
              <a:avLst/>
            </a:prstGeom>
            <a:blipFill rotWithShape="1">
              <a:blip r:embed="rId3" cstate="print">
                <a:lum bright="-60000"/>
              </a:blip>
              <a:stretch>
                <a:fillRect b="-10769"/>
              </a:stretch>
            </a:blipFill>
          </p:spPr>
          <p:txBody>
            <a:bodyPr/>
            <a:lstStyle/>
            <a:p>
              <a:r>
                <a:rPr lang="en-GB">
                  <a:noFill/>
                </a:rPr>
                <a:t> </a:t>
              </a:r>
            </a:p>
          </p:txBody>
        </p:sp>
        <p:sp>
          <p:nvSpPr>
            <p:cNvPr id="67" name="Rectangle 66"/>
            <p:cNvSpPr/>
            <p:nvPr/>
          </p:nvSpPr>
          <p:spPr>
            <a:xfrm>
              <a:off x="2467888" y="2148114"/>
              <a:ext cx="4157884" cy="3367867"/>
            </a:xfrm>
            <a:prstGeom prst="rect">
              <a:avLst/>
            </a:prstGeom>
            <a:solidFill>
              <a:schemeClr val="accent1">
                <a:alpha val="5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0" name="Rectangle 69"/>
            <p:cNvSpPr/>
            <p:nvPr/>
          </p:nvSpPr>
          <p:spPr>
            <a:xfrm>
              <a:off x="3465373" y="5024152"/>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87" name="Rectangle 86"/>
            <p:cNvSpPr/>
            <p:nvPr/>
          </p:nvSpPr>
          <p:spPr>
            <a:xfrm>
              <a:off x="4667155" y="2461720"/>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90" name="Straight Arrow Connector 89"/>
            <p:cNvCxnSpPr>
              <a:stCxn id="93" idx="1"/>
              <a:endCxn id="107" idx="5"/>
            </p:cNvCxnSpPr>
            <p:nvPr/>
          </p:nvCxnSpPr>
          <p:spPr>
            <a:xfrm flipH="1" flipV="1">
              <a:off x="5238102" y="2636591"/>
              <a:ext cx="651048" cy="1069921"/>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93" name="Oval 92"/>
            <p:cNvSpPr/>
            <p:nvPr/>
          </p:nvSpPr>
          <p:spPr>
            <a:xfrm>
              <a:off x="5870082" y="3687444"/>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4" name="Sun 93"/>
            <p:cNvSpPr/>
            <p:nvPr/>
          </p:nvSpPr>
          <p:spPr>
            <a:xfrm rot="1134788">
              <a:off x="5906127" y="3691170"/>
              <a:ext cx="642942" cy="642942"/>
            </a:xfrm>
            <a:prstGeom prst="sun">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cxnSp>
          <p:nvCxnSpPr>
            <p:cNvPr id="97" name="Straight Arrow Connector 96"/>
            <p:cNvCxnSpPr>
              <a:stCxn id="112" idx="1"/>
              <a:endCxn id="98" idx="5"/>
            </p:cNvCxnSpPr>
            <p:nvPr/>
          </p:nvCxnSpPr>
          <p:spPr>
            <a:xfrm flipH="1" flipV="1">
              <a:off x="3092048" y="3238817"/>
              <a:ext cx="852202" cy="1735231"/>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98" name="Oval 97"/>
            <p:cNvSpPr/>
            <p:nvPr/>
          </p:nvSpPr>
          <p:spPr>
            <a:xfrm>
              <a:off x="2980910" y="3127681"/>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23" name="Group 105"/>
            <p:cNvGrpSpPr/>
            <p:nvPr/>
          </p:nvGrpSpPr>
          <p:grpSpPr>
            <a:xfrm rot="774754">
              <a:off x="2594931" y="2819750"/>
              <a:ext cx="410270" cy="298378"/>
              <a:chOff x="3192789" y="1005143"/>
              <a:chExt cx="785815" cy="571503"/>
            </a:xfrm>
          </p:grpSpPr>
          <p:sp>
            <p:nvSpPr>
              <p:cNvPr id="117" name="Isosceles Triangle 116"/>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18" name="Rectangle 117"/>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107" name="Oval 106"/>
            <p:cNvSpPr/>
            <p:nvPr/>
          </p:nvSpPr>
          <p:spPr>
            <a:xfrm>
              <a:off x="5126964" y="2525455"/>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2" name="Oval 111"/>
            <p:cNvSpPr/>
            <p:nvPr/>
          </p:nvSpPr>
          <p:spPr>
            <a:xfrm>
              <a:off x="3925182" y="495498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8" name="Rectangle 17"/>
            <p:cNvSpPr>
              <a:spLocks noRot="1" noChangeAspect="1" noMove="1" noResize="1" noEditPoints="1" noAdjustHandles="1" noChangeArrowheads="1" noChangeShapeType="1" noTextEdit="1"/>
            </p:cNvSpPr>
            <p:nvPr/>
          </p:nvSpPr>
          <p:spPr>
            <a:xfrm>
              <a:off x="5877129" y="3321257"/>
              <a:ext cx="501676" cy="400110"/>
            </a:xfrm>
            <a:prstGeom prst="rect">
              <a:avLst/>
            </a:prstGeom>
            <a:blipFill rotWithShape="1">
              <a:blip r:embed="rId4" cstate="print">
                <a:lum bright="-60000"/>
              </a:blip>
              <a:stretch>
                <a:fillRect b="-10606"/>
              </a:stretch>
            </a:blipFill>
          </p:spPr>
          <p:txBody>
            <a:bodyPr/>
            <a:lstStyle/>
            <a:p>
              <a:r>
                <a:rPr lang="en-GB">
                  <a:noFill/>
                </a:rPr>
                <a:t> </a:t>
              </a:r>
            </a:p>
          </p:txBody>
        </p:sp>
        <p:sp>
          <p:nvSpPr>
            <p:cNvPr id="19" name="Rectangle 18"/>
            <p:cNvSpPr>
              <a:spLocks noRot="1" noChangeAspect="1" noMove="1" noResize="1" noEditPoints="1" noAdjustHandles="1" noChangeArrowheads="1" noChangeShapeType="1" noTextEdit="1"/>
            </p:cNvSpPr>
            <p:nvPr/>
          </p:nvSpPr>
          <p:spPr>
            <a:xfrm>
              <a:off x="5056497" y="2097895"/>
              <a:ext cx="495713" cy="400110"/>
            </a:xfrm>
            <a:prstGeom prst="rect">
              <a:avLst/>
            </a:prstGeom>
            <a:blipFill rotWithShape="1">
              <a:blip r:embed="rId5" cstate="print">
                <a:lum bright="-60000"/>
              </a:blip>
              <a:stretch>
                <a:fillRect b="-9231"/>
              </a:stretch>
            </a:blipFill>
          </p:spPr>
          <p:txBody>
            <a:bodyPr/>
            <a:lstStyle/>
            <a:p>
              <a:r>
                <a:rPr lang="en-GB">
                  <a:noFill/>
                </a:rPr>
                <a:t> </a:t>
              </a:r>
            </a:p>
          </p:txBody>
        </p:sp>
        <p:sp>
          <p:nvSpPr>
            <p:cNvPr id="20" name="Rectangle 19"/>
            <p:cNvSpPr>
              <a:spLocks noRot="1" noChangeAspect="1" noMove="1" noResize="1" noEditPoints="1" noAdjustHandles="1" noChangeArrowheads="1" noChangeShapeType="1" noTextEdit="1"/>
            </p:cNvSpPr>
            <p:nvPr/>
          </p:nvSpPr>
          <p:spPr>
            <a:xfrm>
              <a:off x="3688124" y="5049589"/>
              <a:ext cx="501676" cy="400110"/>
            </a:xfrm>
            <a:prstGeom prst="rect">
              <a:avLst/>
            </a:prstGeom>
            <a:blipFill rotWithShape="1">
              <a:blip r:embed="rId6" cstate="print">
                <a:lum bright="-60000"/>
              </a:blip>
              <a:stretch>
                <a:fillRect b="-9091"/>
              </a:stretch>
            </a:blipFill>
          </p:spPr>
          <p:txBody>
            <a:bodyPr/>
            <a:lstStyle/>
            <a:p>
              <a:r>
                <a:rPr lang="en-GB">
                  <a:noFill/>
                </a:rPr>
                <a:t> </a:t>
              </a:r>
            </a:p>
          </p:txBody>
        </p:sp>
      </p:grpSp>
      <p:grpSp>
        <p:nvGrpSpPr>
          <p:cNvPr id="24" name="Group 5"/>
          <p:cNvGrpSpPr/>
          <p:nvPr/>
        </p:nvGrpSpPr>
        <p:grpSpPr>
          <a:xfrm>
            <a:off x="264666" y="5264185"/>
            <a:ext cx="8646904" cy="400111"/>
            <a:chOff x="264666" y="5264160"/>
            <a:chExt cx="8646904" cy="400111"/>
          </a:xfrm>
        </p:grpSpPr>
        <p:sp>
          <p:nvSpPr>
            <p:cNvPr id="119" name="TextBox 118"/>
            <p:cNvSpPr txBox="1"/>
            <p:nvPr/>
          </p:nvSpPr>
          <p:spPr>
            <a:xfrm>
              <a:off x="264666" y="5264160"/>
              <a:ext cx="4157884" cy="400110"/>
            </a:xfrm>
            <a:prstGeom prst="rect">
              <a:avLst/>
            </a:prstGeom>
            <a:solidFill>
              <a:schemeClr val="tx1">
                <a:alpha val="20000"/>
              </a:schemeClr>
            </a:solidFill>
          </p:spPr>
          <p:txBody>
            <a:bodyPr wrap="square" rtlCol="0">
              <a:spAutoFit/>
            </a:bodyPr>
            <a:lstStyle/>
            <a:p>
              <a:pPr algn="ctr"/>
              <a:r>
                <a:rPr lang="en-US" sz="2000" b="1" dirty="0" smtClean="0">
                  <a:solidFill>
                    <a:schemeClr val="tx2"/>
                  </a:solidFill>
                  <a:latin typeface="+mn-lt"/>
                </a:rPr>
                <a:t>Bidirectional path tracing</a:t>
              </a:r>
              <a:endParaRPr lang="en-US" sz="2000" b="1" dirty="0">
                <a:solidFill>
                  <a:schemeClr val="tx2"/>
                </a:solidFill>
                <a:latin typeface="+mn-lt"/>
              </a:endParaRPr>
            </a:p>
          </p:txBody>
        </p:sp>
        <p:sp>
          <p:nvSpPr>
            <p:cNvPr id="127" name="TextBox 126"/>
            <p:cNvSpPr txBox="1"/>
            <p:nvPr/>
          </p:nvSpPr>
          <p:spPr>
            <a:xfrm>
              <a:off x="4753686" y="5264161"/>
              <a:ext cx="4157884" cy="400110"/>
            </a:xfrm>
            <a:prstGeom prst="rect">
              <a:avLst/>
            </a:prstGeom>
            <a:solidFill>
              <a:schemeClr val="tx1">
                <a:alpha val="20000"/>
              </a:schemeClr>
            </a:solidFill>
          </p:spPr>
          <p:txBody>
            <a:bodyPr wrap="square" rtlCol="0">
              <a:spAutoFit/>
            </a:bodyPr>
            <a:lstStyle/>
            <a:p>
              <a:pPr algn="ctr"/>
              <a:r>
                <a:rPr lang="en-US" sz="2000" b="1" dirty="0" smtClean="0">
                  <a:solidFill>
                    <a:schemeClr val="tx2"/>
                  </a:solidFill>
                  <a:latin typeface="+mn-lt"/>
                </a:rPr>
                <a:t>Photon mapping</a:t>
              </a:r>
              <a:endParaRPr lang="en-US" sz="2000" b="1" dirty="0">
                <a:solidFill>
                  <a:schemeClr val="tx2"/>
                </a:solidFill>
                <a:latin typeface="+mn-lt"/>
              </a:endParaRPr>
            </a:p>
          </p:txBody>
        </p:sp>
      </p:grpSp>
      <p:grpSp>
        <p:nvGrpSpPr>
          <p:cNvPr id="58" name="Group 97"/>
          <p:cNvGrpSpPr/>
          <p:nvPr/>
        </p:nvGrpSpPr>
        <p:grpSpPr>
          <a:xfrm>
            <a:off x="397315" y="1052744"/>
            <a:ext cx="1469796" cy="495172"/>
            <a:chOff x="611560" y="1244064"/>
            <a:chExt cx="1469796" cy="495172"/>
          </a:xfrm>
        </p:grpSpPr>
        <p:sp>
          <p:nvSpPr>
            <p:cNvPr id="59" name="Oval 103"/>
            <p:cNvSpPr/>
            <p:nvPr/>
          </p:nvSpPr>
          <p:spPr>
            <a:xfrm>
              <a:off x="611560" y="152816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b="1"/>
            </a:p>
          </p:txBody>
        </p:sp>
        <p:sp>
          <p:nvSpPr>
            <p:cNvPr id="60" name="Oval 105"/>
            <p:cNvSpPr/>
            <p:nvPr/>
          </p:nvSpPr>
          <p:spPr>
            <a:xfrm>
              <a:off x="611560" y="1309990"/>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b="1"/>
            </a:p>
          </p:txBody>
        </p:sp>
        <p:sp>
          <p:nvSpPr>
            <p:cNvPr id="61" name="TextBox 106"/>
            <p:cNvSpPr txBox="1"/>
            <p:nvPr/>
          </p:nvSpPr>
          <p:spPr>
            <a:xfrm>
              <a:off x="745734" y="1244064"/>
              <a:ext cx="1130438" cy="276999"/>
            </a:xfrm>
            <a:prstGeom prst="rect">
              <a:avLst/>
            </a:prstGeom>
            <a:noFill/>
          </p:spPr>
          <p:txBody>
            <a:bodyPr wrap="none" rtlCol="0">
              <a:spAutoFit/>
            </a:bodyPr>
            <a:lstStyle/>
            <a:p>
              <a:r>
                <a:rPr lang="en-US" sz="1200" b="1" dirty="0" smtClean="0">
                  <a:latin typeface="+mn-lt"/>
                </a:rPr>
                <a:t>Light vertex</a:t>
              </a:r>
              <a:endParaRPr lang="en-US" sz="1200" b="1" dirty="0">
                <a:latin typeface="+mn-lt"/>
              </a:endParaRPr>
            </a:p>
          </p:txBody>
        </p:sp>
        <p:sp>
          <p:nvSpPr>
            <p:cNvPr id="62" name="TextBox 111"/>
            <p:cNvSpPr txBox="1"/>
            <p:nvPr/>
          </p:nvSpPr>
          <p:spPr>
            <a:xfrm>
              <a:off x="745734" y="1462237"/>
              <a:ext cx="1335622" cy="276999"/>
            </a:xfrm>
            <a:prstGeom prst="rect">
              <a:avLst/>
            </a:prstGeom>
            <a:noFill/>
          </p:spPr>
          <p:txBody>
            <a:bodyPr wrap="none" rtlCol="0">
              <a:spAutoFit/>
            </a:bodyPr>
            <a:lstStyle/>
            <a:p>
              <a:r>
                <a:rPr lang="en-US" sz="1200" b="1" dirty="0" smtClean="0">
                  <a:latin typeface="+mn-lt"/>
                </a:rPr>
                <a:t>Camera vertex</a:t>
              </a:r>
              <a:endParaRPr lang="en-US" sz="1200" b="1" dirty="0">
                <a:latin typeface="+mn-lt"/>
              </a:endParaRPr>
            </a:p>
          </p:txBody>
        </p:sp>
      </p:grpSp>
    </p:spTree>
    <p:extLst>
      <p:ext uri="{BB962C8B-B14F-4D97-AF65-F5344CB8AC3E}">
        <p14:creationId xmlns:p14="http://schemas.microsoft.com/office/powerpoint/2010/main" val="9748102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0 0 L 0.25 0 E" pathEditMode="relative" ptsTypes="">
                                      <p:cBhvr>
                                        <p:cTn id="6" dur="1300" fill="hold"/>
                                        <p:tgtEl>
                                          <p:spTgt spid="4"/>
                                        </p:tgtEl>
                                        <p:attrNameLst>
                                          <p:attrName>ppt_x</p:attrName>
                                          <p:attrName>ppt_y</p:attrName>
                                        </p:attrNameLst>
                                      </p:cBhvr>
                                    </p:animMotion>
                                  </p:childTnLst>
                                </p:cTn>
                              </p:par>
                              <p:par>
                                <p:cTn id="7" presetID="35" presetClass="path" presetSubtype="0" accel="50000" decel="50000" fill="hold" nodeType="withEffect">
                                  <p:stCondLst>
                                    <p:cond delay="0"/>
                                  </p:stCondLst>
                                  <p:childTnLst>
                                    <p:animMotion origin="layout" path="M -2.22222E-6 -2.96296E-6 L -0.24132 -2.96296E-6 " pathEditMode="relative" rAng="0" ptsTypes="AA">
                                      <p:cBhvr>
                                        <p:cTn id="8" dur="1300" fill="hold"/>
                                        <p:tgtEl>
                                          <p:spTgt spid="13"/>
                                        </p:tgtEl>
                                        <p:attrNameLst>
                                          <p:attrName>ppt_x</p:attrName>
                                          <p:attrName>ppt_y</p:attrName>
                                        </p:attrNameLst>
                                      </p:cBhvr>
                                      <p:rCtr x="-12066" y="0"/>
                                    </p:animMotion>
                                  </p:childTnLst>
                                </p:cTn>
                              </p:par>
                            </p:childTnLst>
                          </p:cTn>
                        </p:par>
                        <p:par>
                          <p:cTn id="9" fill="hold">
                            <p:stCondLst>
                              <p:cond delay="1300"/>
                            </p:stCondLst>
                            <p:childTnLst>
                              <p:par>
                                <p:cTn id="10" presetID="10" presetClass="entr" presetSubtype="0"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a:off x="264666" y="1823037"/>
            <a:ext cx="4157884" cy="3367867"/>
          </a:xfrm>
          <a:prstGeom prst="rect">
            <a:avLst/>
          </a:prstGeom>
          <a:solidFill>
            <a:schemeClr val="accent1">
              <a:alpha val="5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1" name="Rectangle 20"/>
          <p:cNvSpPr>
            <a:spLocks noRot="1" noChangeAspect="1" noMove="1" noResize="1" noEditPoints="1" noAdjustHandles="1" noChangeArrowheads="1" noChangeShapeType="1" noTextEdit="1"/>
          </p:cNvSpPr>
          <p:nvPr/>
        </p:nvSpPr>
        <p:spPr>
          <a:xfrm>
            <a:off x="433422" y="2819841"/>
            <a:ext cx="511999" cy="400111"/>
          </a:xfrm>
          <a:prstGeom prst="rect">
            <a:avLst/>
          </a:prstGeom>
          <a:blipFill rotWithShape="1">
            <a:blip r:embed="rId3" cstate="print">
              <a:lum bright="-60000"/>
            </a:blip>
            <a:stretch>
              <a:fillRect b="-10769"/>
            </a:stretch>
          </a:blipFill>
        </p:spPr>
        <p:txBody>
          <a:bodyPr/>
          <a:lstStyle/>
          <a:p>
            <a:r>
              <a:rPr lang="en-US">
                <a:noFill/>
              </a:rPr>
              <a:t> </a:t>
            </a:r>
          </a:p>
        </p:txBody>
      </p:sp>
      <p:sp>
        <p:nvSpPr>
          <p:cNvPr id="94" name="TextBox 93"/>
          <p:cNvSpPr txBox="1"/>
          <p:nvPr/>
        </p:nvSpPr>
        <p:spPr>
          <a:xfrm>
            <a:off x="4753686" y="5264160"/>
            <a:ext cx="4157884" cy="400110"/>
          </a:xfrm>
          <a:prstGeom prst="rect">
            <a:avLst/>
          </a:prstGeom>
          <a:solidFill>
            <a:schemeClr val="tx1">
              <a:alpha val="20000"/>
            </a:schemeClr>
          </a:solidFill>
        </p:spPr>
        <p:txBody>
          <a:bodyPr wrap="square" rtlCol="0">
            <a:spAutoFit/>
          </a:bodyPr>
          <a:lstStyle/>
          <a:p>
            <a:pPr algn="ctr"/>
            <a:r>
              <a:rPr lang="en-US" sz="2000" b="1" dirty="0" smtClean="0">
                <a:solidFill>
                  <a:schemeClr val="tx2"/>
                </a:solidFill>
                <a:latin typeface="+mn-lt"/>
              </a:rPr>
              <a:t>Photon mapping</a:t>
            </a:r>
            <a:endParaRPr lang="en-US" sz="2000" b="1" dirty="0">
              <a:solidFill>
                <a:schemeClr val="tx2"/>
              </a:solidFill>
              <a:latin typeface="+mn-lt"/>
            </a:endParaRPr>
          </a:p>
        </p:txBody>
      </p:sp>
      <p:sp>
        <p:nvSpPr>
          <p:cNvPr id="128" name="TextBox 127"/>
          <p:cNvSpPr txBox="1"/>
          <p:nvPr/>
        </p:nvSpPr>
        <p:spPr>
          <a:xfrm>
            <a:off x="264666" y="5798918"/>
            <a:ext cx="4157884" cy="652353"/>
          </a:xfrm>
          <a:prstGeom prst="rect">
            <a:avLst/>
          </a:prstGeom>
          <a:solidFill>
            <a:schemeClr val="tx1">
              <a:alpha val="10000"/>
            </a:schemeClr>
          </a:solidFill>
        </p:spPr>
        <p:txBody>
          <a:bodyPr wrap="square" rtlCol="0">
            <a:noAutofit/>
          </a:bodyPr>
          <a:lstStyle/>
          <a:p>
            <a:pPr algn="ctr"/>
            <a:endParaRPr lang="en-US" sz="2400" dirty="0">
              <a:solidFill>
                <a:schemeClr val="accent1"/>
              </a:solidFill>
              <a:effectLst>
                <a:outerShdw blurRad="50800" dist="38100" dir="2700000" algn="tl" rotWithShape="0">
                  <a:prstClr val="black"/>
                </a:outerShdw>
              </a:effectLst>
              <a:latin typeface="+mn-lt"/>
            </a:endParaRPr>
          </a:p>
        </p:txBody>
      </p:sp>
      <p:sp>
        <p:nvSpPr>
          <p:cNvPr id="126" name="TextBox 125"/>
          <p:cNvSpPr txBox="1"/>
          <p:nvPr/>
        </p:nvSpPr>
        <p:spPr>
          <a:xfrm>
            <a:off x="4753686" y="5798918"/>
            <a:ext cx="4157884" cy="652353"/>
          </a:xfrm>
          <a:prstGeom prst="rect">
            <a:avLst/>
          </a:prstGeom>
          <a:solidFill>
            <a:schemeClr val="tx1">
              <a:alpha val="10000"/>
            </a:schemeClr>
          </a:solidFill>
        </p:spPr>
        <p:txBody>
          <a:bodyPr wrap="square" rtlCol="0">
            <a:noAutofit/>
          </a:bodyPr>
          <a:lstStyle/>
          <a:p>
            <a:pPr algn="ctr"/>
            <a:endParaRPr lang="en-US" sz="2400" dirty="0">
              <a:solidFill>
                <a:schemeClr val="accent1"/>
              </a:solidFill>
              <a:effectLst>
                <a:outerShdw blurRad="50800" dist="38100" dir="2700000" algn="tl" rotWithShape="0">
                  <a:prstClr val="black"/>
                </a:outerShdw>
              </a:effectLst>
              <a:latin typeface="+mn-lt"/>
            </a:endParaRPr>
          </a:p>
        </p:txBody>
      </p:sp>
      <p:sp>
        <p:nvSpPr>
          <p:cNvPr id="71" name="Rectangle 70"/>
          <p:cNvSpPr/>
          <p:nvPr/>
        </p:nvSpPr>
        <p:spPr>
          <a:xfrm>
            <a:off x="4753686" y="1823037"/>
            <a:ext cx="4157884" cy="3367867"/>
          </a:xfrm>
          <a:prstGeom prst="rect">
            <a:avLst/>
          </a:prstGeom>
          <a:solidFill>
            <a:schemeClr val="accent1">
              <a:alpha val="5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2" name="Rectangle 71"/>
          <p:cNvSpPr/>
          <p:nvPr/>
        </p:nvSpPr>
        <p:spPr>
          <a:xfrm>
            <a:off x="5751171" y="4699073"/>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5" name="Title 4"/>
          <p:cNvSpPr>
            <a:spLocks noGrp="1"/>
          </p:cNvSpPr>
          <p:nvPr>
            <p:ph type="title"/>
          </p:nvPr>
        </p:nvSpPr>
        <p:spPr/>
        <p:txBody>
          <a:bodyPr/>
          <a:lstStyle/>
          <a:p>
            <a:r>
              <a:rPr lang="en-US" b="1" dirty="0"/>
              <a:t>Bidirectional MC path sampling</a:t>
            </a:r>
            <a:endParaRPr lang="en-GB" b="1" dirty="0"/>
          </a:p>
        </p:txBody>
      </p:sp>
      <p:sp>
        <p:nvSpPr>
          <p:cNvPr id="48" name="Rectangle 47"/>
          <p:cNvSpPr/>
          <p:nvPr/>
        </p:nvSpPr>
        <p:spPr>
          <a:xfrm>
            <a:off x="1262152" y="4699073"/>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49" name="Rectangle 48"/>
          <p:cNvSpPr/>
          <p:nvPr/>
        </p:nvSpPr>
        <p:spPr>
          <a:xfrm>
            <a:off x="2463939" y="2136641"/>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7" name="Straight Arrow Connector 6"/>
          <p:cNvCxnSpPr>
            <a:stCxn id="8" idx="1"/>
            <a:endCxn id="16" idx="5"/>
          </p:cNvCxnSpPr>
          <p:nvPr/>
        </p:nvCxnSpPr>
        <p:spPr>
          <a:xfrm flipH="1" flipV="1">
            <a:off x="3034880" y="2311516"/>
            <a:ext cx="651048" cy="1069921"/>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3666860" y="3362367"/>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 name="Sun 8"/>
          <p:cNvSpPr/>
          <p:nvPr/>
        </p:nvSpPr>
        <p:spPr>
          <a:xfrm rot="1134788">
            <a:off x="3702905" y="3366094"/>
            <a:ext cx="642942" cy="642943"/>
          </a:xfrm>
          <a:prstGeom prst="sun">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cxnSp>
        <p:nvCxnSpPr>
          <p:cNvPr id="10" name="Straight Arrow Connector 9"/>
          <p:cNvCxnSpPr>
            <a:stCxn id="16" idx="3"/>
            <a:endCxn id="17" idx="7"/>
          </p:cNvCxnSpPr>
          <p:nvPr/>
        </p:nvCxnSpPr>
        <p:spPr>
          <a:xfrm flipH="1">
            <a:off x="1833098" y="2311516"/>
            <a:ext cx="1109712" cy="2337457"/>
          </a:xfrm>
          <a:prstGeom prst="straightConnector1">
            <a:avLst/>
          </a:prstGeom>
          <a:ln w="12700">
            <a:solidFill>
              <a:schemeClr val="tx1">
                <a:lumMod val="65000"/>
                <a:lumOff val="35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17" idx="1"/>
            <a:endCxn id="12" idx="5"/>
          </p:cNvCxnSpPr>
          <p:nvPr/>
        </p:nvCxnSpPr>
        <p:spPr>
          <a:xfrm flipH="1" flipV="1">
            <a:off x="888826" y="2913742"/>
            <a:ext cx="852202" cy="1735231"/>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777688" y="280260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2" name="Group 12"/>
          <p:cNvGrpSpPr/>
          <p:nvPr/>
        </p:nvGrpSpPr>
        <p:grpSpPr>
          <a:xfrm rot="774754">
            <a:off x="391709" y="2494673"/>
            <a:ext cx="410270" cy="298379"/>
            <a:chOff x="3192789" y="1005143"/>
            <a:chExt cx="785815" cy="571503"/>
          </a:xfrm>
        </p:grpSpPr>
        <p:sp>
          <p:nvSpPr>
            <p:cNvPr id="14" name="Isosceles Triangle 13"/>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5" name="Rectangle 14"/>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16" name="Oval 15"/>
          <p:cNvSpPr/>
          <p:nvPr/>
        </p:nvSpPr>
        <p:spPr>
          <a:xfrm>
            <a:off x="2923742" y="2200379"/>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7" name="Oval 16"/>
          <p:cNvSpPr/>
          <p:nvPr/>
        </p:nvSpPr>
        <p:spPr>
          <a:xfrm>
            <a:off x="1721960" y="4629902"/>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8" name="Rectangle 17"/>
          <p:cNvSpPr>
            <a:spLocks noRot="1" noChangeAspect="1" noMove="1" noResize="1" noEditPoints="1" noAdjustHandles="1" noChangeArrowheads="1" noChangeShapeType="1" noTextEdit="1"/>
          </p:cNvSpPr>
          <p:nvPr/>
        </p:nvSpPr>
        <p:spPr>
          <a:xfrm>
            <a:off x="3673907" y="2996181"/>
            <a:ext cx="501676" cy="400111"/>
          </a:xfrm>
          <a:prstGeom prst="rect">
            <a:avLst/>
          </a:prstGeom>
          <a:blipFill rotWithShape="1">
            <a:blip r:embed="rId4" cstate="print">
              <a:lum bright="-60000"/>
            </a:blip>
            <a:stretch>
              <a:fillRect b="-10606"/>
            </a:stretch>
          </a:blipFill>
        </p:spPr>
        <p:txBody>
          <a:bodyPr/>
          <a:lstStyle/>
          <a:p>
            <a:r>
              <a:rPr lang="en-US">
                <a:noFill/>
              </a:rPr>
              <a:t> </a:t>
            </a:r>
          </a:p>
        </p:txBody>
      </p:sp>
      <p:sp>
        <p:nvSpPr>
          <p:cNvPr id="19" name="Rectangle 18"/>
          <p:cNvSpPr>
            <a:spLocks noRot="1" noChangeAspect="1" noMove="1" noResize="1" noEditPoints="1" noAdjustHandles="1" noChangeArrowheads="1" noChangeShapeType="1" noTextEdit="1"/>
          </p:cNvSpPr>
          <p:nvPr/>
        </p:nvSpPr>
        <p:spPr>
          <a:xfrm>
            <a:off x="2853281" y="1772819"/>
            <a:ext cx="495713" cy="400111"/>
          </a:xfrm>
          <a:prstGeom prst="rect">
            <a:avLst/>
          </a:prstGeom>
          <a:blipFill rotWithShape="1">
            <a:blip r:embed="rId5" cstate="print">
              <a:lum bright="-60000"/>
            </a:blip>
            <a:stretch>
              <a:fillRect b="-9231"/>
            </a:stretch>
          </a:blipFill>
        </p:spPr>
        <p:txBody>
          <a:bodyPr/>
          <a:lstStyle/>
          <a:p>
            <a:r>
              <a:rPr lang="en-US">
                <a:noFill/>
              </a:rPr>
              <a:t> </a:t>
            </a:r>
          </a:p>
        </p:txBody>
      </p:sp>
      <p:sp>
        <p:nvSpPr>
          <p:cNvPr id="20" name="Rectangle 19"/>
          <p:cNvSpPr>
            <a:spLocks noRot="1" noChangeAspect="1" noMove="1" noResize="1" noEditPoints="1" noAdjustHandles="1" noChangeArrowheads="1" noChangeShapeType="1" noTextEdit="1"/>
          </p:cNvSpPr>
          <p:nvPr/>
        </p:nvSpPr>
        <p:spPr>
          <a:xfrm>
            <a:off x="1484902" y="4724513"/>
            <a:ext cx="501676" cy="400111"/>
          </a:xfrm>
          <a:prstGeom prst="rect">
            <a:avLst/>
          </a:prstGeom>
          <a:blipFill rotWithShape="1">
            <a:blip r:embed="rId6" cstate="print">
              <a:lum bright="-60000"/>
            </a:blip>
            <a:stretch>
              <a:fillRect b="-9091"/>
            </a:stretch>
          </a:blipFill>
        </p:spPr>
        <p:txBody>
          <a:bodyPr/>
          <a:lstStyle/>
          <a:p>
            <a:r>
              <a:rPr lang="en-US">
                <a:noFill/>
              </a:rPr>
              <a:t> </a:t>
            </a:r>
          </a:p>
        </p:txBody>
      </p:sp>
      <p:cxnSp>
        <p:nvCxnSpPr>
          <p:cNvPr id="105" name="Straight Arrow Connector 104"/>
          <p:cNvCxnSpPr>
            <a:stCxn id="81" idx="3"/>
            <a:endCxn id="82" idx="7"/>
          </p:cNvCxnSpPr>
          <p:nvPr/>
        </p:nvCxnSpPr>
        <p:spPr>
          <a:xfrm flipH="1">
            <a:off x="6322118" y="2311516"/>
            <a:ext cx="1109712" cy="2337457"/>
          </a:xfrm>
          <a:prstGeom prst="straightConnector1">
            <a:avLst/>
          </a:prstGeom>
          <a:ln w="12700">
            <a:solidFill>
              <a:schemeClr val="tx1">
                <a:lumMod val="65000"/>
                <a:lumOff val="35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6952959" y="2136641"/>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76" name="Sun 75"/>
          <p:cNvSpPr/>
          <p:nvPr/>
        </p:nvSpPr>
        <p:spPr>
          <a:xfrm rot="1134788">
            <a:off x="8191925" y="3366094"/>
            <a:ext cx="642942" cy="642943"/>
          </a:xfrm>
          <a:prstGeom prst="sun">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grpSp>
        <p:nvGrpSpPr>
          <p:cNvPr id="3" name="Group 79"/>
          <p:cNvGrpSpPr/>
          <p:nvPr/>
        </p:nvGrpSpPr>
        <p:grpSpPr>
          <a:xfrm rot="774754">
            <a:off x="4880729" y="2494673"/>
            <a:ext cx="410270" cy="298379"/>
            <a:chOff x="3192789" y="1005143"/>
            <a:chExt cx="785815" cy="571503"/>
          </a:xfrm>
        </p:grpSpPr>
        <p:sp>
          <p:nvSpPr>
            <p:cNvPr id="88" name="Isosceles Triangle 87"/>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89" name="Rectangle 88"/>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cxnSp>
        <p:nvCxnSpPr>
          <p:cNvPr id="74" name="Straight Arrow Connector 73"/>
          <p:cNvCxnSpPr>
            <a:stCxn id="75" idx="1"/>
            <a:endCxn id="81" idx="5"/>
          </p:cNvCxnSpPr>
          <p:nvPr/>
        </p:nvCxnSpPr>
        <p:spPr>
          <a:xfrm flipH="1" flipV="1">
            <a:off x="7523900" y="2311516"/>
            <a:ext cx="651048" cy="1069921"/>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4" name="Group 98"/>
          <p:cNvGrpSpPr/>
          <p:nvPr/>
        </p:nvGrpSpPr>
        <p:grpSpPr>
          <a:xfrm>
            <a:off x="8155886" y="2996182"/>
            <a:ext cx="508723" cy="496391"/>
            <a:chOff x="8118210" y="3321257"/>
            <a:chExt cx="508723" cy="496391"/>
          </a:xfrm>
        </p:grpSpPr>
        <p:sp>
          <p:nvSpPr>
            <p:cNvPr id="75" name="Oval 74"/>
            <p:cNvSpPr/>
            <p:nvPr/>
          </p:nvSpPr>
          <p:spPr>
            <a:xfrm>
              <a:off x="8118210" y="3687444"/>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3" name="Rectangle 82"/>
            <p:cNvSpPr>
              <a:spLocks noRot="1" noChangeAspect="1" noMove="1" noResize="1" noEditPoints="1" noAdjustHandles="1" noChangeArrowheads="1" noChangeShapeType="1" noTextEdit="1"/>
            </p:cNvSpPr>
            <p:nvPr/>
          </p:nvSpPr>
          <p:spPr>
            <a:xfrm>
              <a:off x="8125257" y="3321257"/>
              <a:ext cx="501676" cy="400110"/>
            </a:xfrm>
            <a:prstGeom prst="rect">
              <a:avLst/>
            </a:prstGeom>
            <a:blipFill rotWithShape="1">
              <a:blip r:embed="rId7" cstate="print">
                <a:lum bright="-60000"/>
              </a:blip>
              <a:stretch>
                <a:fillRect b="-10606"/>
              </a:stretch>
            </a:blipFill>
          </p:spPr>
          <p:txBody>
            <a:bodyPr/>
            <a:lstStyle/>
            <a:p>
              <a:r>
                <a:rPr lang="en-US">
                  <a:noFill/>
                </a:rPr>
                <a:t> </a:t>
              </a:r>
            </a:p>
          </p:txBody>
        </p:sp>
      </p:grpSp>
      <mc:AlternateContent xmlns:mc="http://schemas.openxmlformats.org/markup-compatibility/2006" xmlns:a14="http://schemas.microsoft.com/office/drawing/2010/main">
        <mc:Choice Requires="a14">
          <p:sp>
            <p:nvSpPr>
              <p:cNvPr id="111" name="PDF VC"/>
              <p:cNvSpPr/>
              <p:nvPr/>
            </p:nvSpPr>
            <p:spPr>
              <a:xfrm>
                <a:off x="995136" y="5817759"/>
                <a:ext cx="3608680"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effectLst>
                                <a:outerShdw blurRad="38100" dist="25400" dir="2700000" algn="tl">
                                  <a:srgbClr val="000000"/>
                                </a:outerShdw>
                              </a:effectLst>
                              <a:latin typeface="Cambria Math"/>
                            </a:rPr>
                          </m:ctrlPr>
                        </m:sSubPr>
                        <m:e>
                          <m:r>
                            <a:rPr lang="en-US" sz="1600" i="1" smtClean="0">
                              <a:effectLst>
                                <a:outerShdw blurRad="38100" dist="25400" dir="2700000" algn="tl">
                                  <a:srgbClr val="000000"/>
                                </a:outerShdw>
                              </a:effectLst>
                              <a:latin typeface="Cambria Math"/>
                            </a:rPr>
                            <m:t>𝑝</m:t>
                          </m:r>
                        </m:e>
                        <m:sub>
                          <m:r>
                            <a:rPr lang="en-US" sz="1600" b="0" i="1" smtClean="0">
                              <a:effectLst>
                                <a:outerShdw blurRad="38100" dist="25400" dir="2700000" algn="tl">
                                  <a:srgbClr val="000000"/>
                                </a:outerShdw>
                              </a:effectLst>
                              <a:latin typeface="Cambria Math"/>
                            </a:rPr>
                            <m:t>𝑉𝐶</m:t>
                          </m:r>
                        </m:sub>
                      </m:sSub>
                      <m:d>
                        <m:dPr>
                          <m:ctrlPr>
                            <a:rPr lang="en-US" sz="1600" i="1">
                              <a:effectLst>
                                <a:outerShdw blurRad="38100" dist="25400" dir="2700000" algn="tl">
                                  <a:srgbClr val="000000"/>
                                </a:outerShdw>
                              </a:effectLst>
                              <a:latin typeface="Cambria Math"/>
                            </a:rPr>
                          </m:ctrlPr>
                        </m:dPr>
                        <m:e>
                          <m:bar>
                            <m:barPr>
                              <m:pos m:val="top"/>
                              <m:ctrlPr>
                                <a:rPr lang="en-US" sz="1600" i="1">
                                  <a:effectLst>
                                    <a:outerShdw blurRad="38100" dist="25400" dir="2700000" algn="tl">
                                      <a:srgbClr val="000000"/>
                                    </a:outerShdw>
                                  </a:effectLst>
                                  <a:latin typeface="Cambria Math"/>
                                </a:rPr>
                              </m:ctrlPr>
                            </m:barPr>
                            <m:e>
                              <m:r>
                                <m:rPr>
                                  <m:nor/>
                                </m:rPr>
                                <a:rPr lang="en-US" sz="1600" b="1">
                                  <a:effectLst>
                                    <a:outerShdw blurRad="38100" dist="25400" dir="2700000" algn="tl">
                                      <a:srgbClr val="000000"/>
                                    </a:outerShdw>
                                  </a:effectLst>
                                  <a:latin typeface="Cambria Math"/>
                                </a:rPr>
                                <m:t>x</m:t>
                              </m:r>
                            </m:e>
                          </m:bar>
                        </m:e>
                      </m:d>
                      <m:r>
                        <a:rPr lang="en-US" sz="1600" i="1">
                          <a:effectLst>
                            <a:outerShdw blurRad="38100" dist="25400" dir="2700000" algn="tl">
                              <a:srgbClr val="000000"/>
                            </a:outerShdw>
                          </a:effectLst>
                          <a:latin typeface="Cambria Math"/>
                        </a:rPr>
                        <m:t>=</m:t>
                      </m:r>
                      <m:r>
                        <a:rPr lang="en-US" sz="1600" b="0" i="1" smtClean="0">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a:rPr>
                          </m:ctrlPr>
                        </m:dPr>
                        <m:e>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i="1">
                                  <a:solidFill>
                                    <a:srgbClr val="FF7979"/>
                                  </a:solidFill>
                                  <a:effectLst>
                                    <a:outerShdw blurRad="38100" dist="25400" dir="2700000" algn="tl">
                                      <a:srgbClr val="000000"/>
                                    </a:outerShdw>
                                  </a:effectLst>
                                  <a:latin typeface="Cambria Math"/>
                                </a:rPr>
                                <m:t>0</m:t>
                              </m:r>
                            </m:sub>
                          </m:sSub>
                        </m:e>
                      </m:d>
                      <m:r>
                        <a:rPr lang="en-US" sz="1600" i="1">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a:rPr>
                          </m:ctrlPr>
                        </m:dPr>
                        <m:e>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0</m:t>
                              </m:r>
                            </m:sub>
                          </m:sSub>
                          <m:r>
                            <a:rPr lang="en-US" sz="1600" b="0" i="1" smtClean="0">
                              <a:solidFill>
                                <a:srgbClr val="FF7979"/>
                              </a:solidFill>
                              <a:effectLst>
                                <a:outerShdw blurRad="38100" dist="25400" dir="2700000" algn="tl">
                                  <a:srgbClr val="000000"/>
                                </a:outerShdw>
                              </a:effectLst>
                              <a:latin typeface="Cambria Math"/>
                            </a:rPr>
                            <m:t>→</m:t>
                          </m:r>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1</m:t>
                              </m:r>
                            </m:sub>
                          </m:sSub>
                        </m:e>
                      </m:d>
                    </m:oMath>
                  </m:oMathPara>
                </a14:m>
                <a:endParaRPr lang="en-US" sz="1600" i="1" dirty="0" smtClean="0">
                  <a:solidFill>
                    <a:srgbClr val="FF7979"/>
                  </a:solidFill>
                  <a:effectLst>
                    <a:outerShdw blurRad="38100" dist="25400" dir="2700000" algn="tl">
                      <a:srgbClr val="000000"/>
                    </a:outerShdw>
                  </a:effectLst>
                  <a:latin typeface="Cambria Math"/>
                </a:endParaRPr>
              </a:p>
              <a:p>
                <a:r>
                  <a:rPr lang="en-US" sz="1600" dirty="0" smtClean="0">
                    <a:solidFill>
                      <a:srgbClr val="4CCC5E"/>
                    </a:solidFill>
                    <a:effectLst>
                      <a:outerShdw blurRad="38100" dist="25400" dir="2700000" algn="tl">
                        <a:srgbClr val="000000"/>
                      </a:outerShdw>
                    </a:effectLst>
                  </a:rPr>
                  <a:t>                </a:t>
                </a:r>
                <a14:m>
                  <m:oMath xmlns:m="http://schemas.openxmlformats.org/officeDocument/2006/math">
                    <m:r>
                      <a:rPr lang="en-US" sz="1600" i="1">
                        <a:solidFill>
                          <a:srgbClr val="4CCC5E"/>
                        </a:solidFill>
                        <a:effectLst>
                          <a:outerShdw blurRad="38100" dist="25400" dir="2700000" algn="tl">
                            <a:srgbClr val="000000"/>
                          </a:outerShdw>
                        </a:effectLst>
                        <a:latin typeface="Cambria Math"/>
                      </a:rPr>
                      <m:t>𝑝</m:t>
                    </m:r>
                    <m:r>
                      <a:rPr lang="en-US" sz="1600" i="1">
                        <a:solidFill>
                          <a:srgbClr val="4CCC5E"/>
                        </a:solidFill>
                        <a:effectLst>
                          <a:outerShdw blurRad="38100" dist="25400" dir="2700000" algn="tl">
                            <a:srgbClr val="000000"/>
                          </a:outerShdw>
                        </a:effectLst>
                        <a:latin typeface="Cambria Math"/>
                      </a:rPr>
                      <m:t>(</m:t>
                    </m:r>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i="1">
                            <a:solidFill>
                              <a:srgbClr val="4CCC5E"/>
                            </a:solidFill>
                            <a:effectLst>
                              <a:outerShdw blurRad="38100" dist="25400" dir="2700000" algn="tl">
                                <a:srgbClr val="000000"/>
                              </a:outerShdw>
                            </a:effectLst>
                            <a:latin typeface="Cambria Math"/>
                          </a:rPr>
                          <m:t>3</m:t>
                        </m:r>
                      </m:sub>
                    </m:sSub>
                    <m:r>
                      <a:rPr lang="en-US" sz="1600" i="1">
                        <a:solidFill>
                          <a:srgbClr val="4CCC5E"/>
                        </a:solidFill>
                        <a:effectLst>
                          <a:outerShdw blurRad="38100" dist="25400" dir="2700000" algn="tl">
                            <a:srgbClr val="000000"/>
                          </a:outerShdw>
                        </a:effectLst>
                        <a:latin typeface="Cambria Math"/>
                      </a:rPr>
                      <m:t>)</m:t>
                    </m:r>
                    <m:r>
                      <a:rPr lang="en-US" sz="1600" i="1" smtClean="0">
                        <a:solidFill>
                          <a:srgbClr val="4CCC5E"/>
                        </a:solidFill>
                        <a:effectLst>
                          <a:outerShdw blurRad="38100" dist="25400" dir="2700000" algn="tl">
                            <a:srgbClr val="000000"/>
                          </a:outerShdw>
                        </a:effectLst>
                        <a:latin typeface="Cambria Math"/>
                      </a:rPr>
                      <m:t>𝑝</m:t>
                    </m:r>
                    <m:d>
                      <m:dPr>
                        <m:ctrlPr>
                          <a:rPr lang="en-US" sz="1600" i="1">
                            <a:solidFill>
                              <a:srgbClr val="4CCC5E"/>
                            </a:solidFill>
                            <a:effectLst>
                              <a:outerShdw blurRad="38100" dist="25400" dir="2700000" algn="tl">
                                <a:srgbClr val="000000"/>
                              </a:outerShdw>
                            </a:effectLst>
                            <a:latin typeface="Cambria Math"/>
                          </a:rPr>
                        </m:ctrlPr>
                      </m:dPr>
                      <m:e>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b="0" i="1" smtClean="0">
                                <a:solidFill>
                                  <a:srgbClr val="4CCC5E"/>
                                </a:solidFill>
                                <a:effectLst>
                                  <a:outerShdw blurRad="38100" dist="25400" dir="2700000" algn="tl">
                                    <a:srgbClr val="000000"/>
                                  </a:outerShdw>
                                </a:effectLst>
                                <a:latin typeface="Cambria Math"/>
                              </a:rPr>
                              <m:t>3</m:t>
                            </m:r>
                          </m:sub>
                        </m:sSub>
                        <m:r>
                          <a:rPr lang="en-US" sz="1600" b="0" i="1" smtClean="0">
                            <a:solidFill>
                              <a:srgbClr val="4CCC5E"/>
                            </a:solidFill>
                            <a:effectLst>
                              <a:outerShdw blurRad="38100" dist="25400" dir="2700000" algn="tl">
                                <a:srgbClr val="000000"/>
                              </a:outerShdw>
                            </a:effectLst>
                            <a:latin typeface="Cambria Math"/>
                          </a:rPr>
                          <m:t>→</m:t>
                        </m:r>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b="0" i="1" smtClean="0">
                                <a:solidFill>
                                  <a:srgbClr val="4CCC5E"/>
                                </a:solidFill>
                                <a:effectLst>
                                  <a:outerShdw blurRad="38100" dist="25400" dir="2700000" algn="tl">
                                    <a:srgbClr val="000000"/>
                                  </a:outerShdw>
                                </a:effectLst>
                                <a:latin typeface="Cambria Math"/>
                              </a:rPr>
                              <m:t>2</m:t>
                            </m:r>
                          </m:sub>
                        </m:sSub>
                      </m:e>
                    </m:d>
                  </m:oMath>
                </a14:m>
                <a:endParaRPr lang="en-GB" sz="1600" dirty="0"/>
              </a:p>
            </p:txBody>
          </p:sp>
        </mc:Choice>
        <mc:Fallback xmlns="">
          <p:sp>
            <p:nvSpPr>
              <p:cNvPr id="111" name="PDF VC"/>
              <p:cNvSpPr>
                <a:spLocks noRot="1" noChangeAspect="1" noMove="1" noResize="1" noEditPoints="1" noAdjustHandles="1" noChangeArrowheads="1" noChangeShapeType="1" noTextEdit="1"/>
              </p:cNvSpPr>
              <p:nvPr/>
            </p:nvSpPr>
            <p:spPr>
              <a:xfrm>
                <a:off x="995136" y="5817759"/>
                <a:ext cx="3608680" cy="584775"/>
              </a:xfrm>
              <a:prstGeom prst="rect">
                <a:avLst/>
              </a:prstGeom>
              <a:blipFill rotWithShape="1">
                <a:blip r:embed="rId8"/>
                <a:stretch>
                  <a:fillRect b="-10417"/>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25" name="PDF VM 1"/>
              <p:cNvSpPr/>
              <p:nvPr/>
            </p:nvSpPr>
            <p:spPr>
              <a:xfrm>
                <a:off x="4796801" y="5819202"/>
                <a:ext cx="1135760" cy="338554"/>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sSub>
                        <m:sSubPr>
                          <m:ctrlPr>
                            <a:rPr lang="en-US" sz="1600" b="0" i="1" smtClean="0">
                              <a:effectLst>
                                <a:outerShdw blurRad="38100" dist="25400" dir="2700000" algn="tl">
                                  <a:srgbClr val="000000"/>
                                </a:outerShdw>
                              </a:effectLst>
                              <a:latin typeface="Cambria Math"/>
                            </a:rPr>
                          </m:ctrlPr>
                        </m:sSubPr>
                        <m:e>
                          <m:r>
                            <a:rPr lang="en-US" sz="1600" i="1" smtClean="0">
                              <a:effectLst>
                                <a:outerShdw blurRad="38100" dist="25400" dir="2700000" algn="tl">
                                  <a:srgbClr val="000000"/>
                                </a:outerShdw>
                              </a:effectLst>
                              <a:latin typeface="Cambria Math"/>
                            </a:rPr>
                            <m:t>𝑝</m:t>
                          </m:r>
                        </m:e>
                        <m:sub>
                          <m:r>
                            <a:rPr lang="en-US" sz="1600" b="0" i="1" smtClean="0">
                              <a:effectLst>
                                <a:outerShdw blurRad="38100" dist="25400" dir="2700000" algn="tl">
                                  <a:srgbClr val="000000"/>
                                </a:outerShdw>
                              </a:effectLst>
                              <a:latin typeface="Cambria Math"/>
                            </a:rPr>
                            <m:t>𝑉𝑀</m:t>
                          </m:r>
                        </m:sub>
                      </m:sSub>
                      <m:d>
                        <m:dPr>
                          <m:ctrlPr>
                            <a:rPr lang="en-US" sz="1600" i="1">
                              <a:effectLst>
                                <a:outerShdw blurRad="38100" dist="25400" dir="2700000" algn="tl">
                                  <a:srgbClr val="000000"/>
                                </a:outerShdw>
                              </a:effectLst>
                              <a:latin typeface="Cambria Math"/>
                            </a:rPr>
                          </m:ctrlPr>
                        </m:dPr>
                        <m:e>
                          <m:bar>
                            <m:barPr>
                              <m:pos m:val="top"/>
                              <m:ctrlPr>
                                <a:rPr lang="en-US" sz="1600" i="1">
                                  <a:effectLst>
                                    <a:outerShdw blurRad="38100" dist="25400" dir="2700000" algn="tl">
                                      <a:srgbClr val="000000"/>
                                    </a:outerShdw>
                                  </a:effectLst>
                                  <a:latin typeface="Cambria Math"/>
                                </a:rPr>
                              </m:ctrlPr>
                            </m:barPr>
                            <m:e>
                              <m:r>
                                <m:rPr>
                                  <m:nor/>
                                </m:rPr>
                                <a:rPr lang="en-US" sz="1600" b="1">
                                  <a:effectLst>
                                    <a:outerShdw blurRad="38100" dist="25400" dir="2700000" algn="tl">
                                      <a:srgbClr val="000000"/>
                                    </a:outerShdw>
                                  </a:effectLst>
                                  <a:latin typeface="Cambria Math"/>
                                </a:rPr>
                                <m:t>x</m:t>
                              </m:r>
                            </m:e>
                          </m:bar>
                        </m:e>
                      </m:d>
                      <m:r>
                        <a:rPr lang="en-US" sz="1600" i="1">
                          <a:effectLst>
                            <a:outerShdw blurRad="38100" dist="25400" dir="2700000" algn="tl">
                              <a:srgbClr val="000000"/>
                            </a:outerShdw>
                          </a:effectLst>
                          <a:latin typeface="Cambria Math"/>
                        </a:rPr>
                        <m:t>=</m:t>
                      </m:r>
                    </m:oMath>
                  </m:oMathPara>
                </a14:m>
                <a:endParaRPr lang="en-GB" sz="1600" b="1" dirty="0">
                  <a:solidFill>
                    <a:srgbClr val="FFC000"/>
                  </a:solidFill>
                </a:endParaRPr>
              </a:p>
            </p:txBody>
          </p:sp>
        </mc:Choice>
        <mc:Fallback xmlns="">
          <p:sp>
            <p:nvSpPr>
              <p:cNvPr id="125" name="PDF VM 1"/>
              <p:cNvSpPr>
                <a:spLocks noRot="1" noChangeAspect="1" noMove="1" noResize="1" noEditPoints="1" noAdjustHandles="1" noChangeArrowheads="1" noChangeShapeType="1" noTextEdit="1"/>
              </p:cNvSpPr>
              <p:nvPr/>
            </p:nvSpPr>
            <p:spPr>
              <a:xfrm>
                <a:off x="4796801" y="5819202"/>
                <a:ext cx="1070037" cy="338554"/>
              </a:xfrm>
              <a:prstGeom prst="rect">
                <a:avLst/>
              </a:prstGeom>
              <a:blipFill rotWithShape="1">
                <a:blip r:embed="rId9" cstate="print"/>
                <a:stretch>
                  <a:fillRect b="-10909"/>
                </a:stretch>
              </a:blipFill>
            </p:spPr>
            <p:txBody>
              <a:bodyPr/>
              <a:lstStyle/>
              <a:p>
                <a:r>
                  <a:rPr lang="en-US">
                    <a:noFill/>
                  </a:rPr>
                  <a:t> </a:t>
                </a:r>
              </a:p>
            </p:txBody>
          </p:sp>
        </mc:Fallback>
      </mc:AlternateContent>
      <p:sp>
        <p:nvSpPr>
          <p:cNvPr id="68" name="TextBox 67"/>
          <p:cNvSpPr txBox="1"/>
          <p:nvPr/>
        </p:nvSpPr>
        <p:spPr>
          <a:xfrm>
            <a:off x="264666" y="5264160"/>
            <a:ext cx="4157884" cy="400110"/>
          </a:xfrm>
          <a:prstGeom prst="rect">
            <a:avLst/>
          </a:prstGeom>
          <a:solidFill>
            <a:schemeClr val="tx1">
              <a:alpha val="20000"/>
            </a:schemeClr>
          </a:solidFill>
        </p:spPr>
        <p:txBody>
          <a:bodyPr wrap="square" rtlCol="0">
            <a:spAutoFit/>
          </a:bodyPr>
          <a:lstStyle/>
          <a:p>
            <a:pPr algn="ctr"/>
            <a:r>
              <a:rPr lang="en-US" sz="2000" b="1" dirty="0">
                <a:solidFill>
                  <a:schemeClr val="tx2"/>
                </a:solidFill>
                <a:latin typeface="+mn-lt"/>
              </a:rPr>
              <a:t>Bidirectional path tracing</a:t>
            </a:r>
          </a:p>
        </p:txBody>
      </p:sp>
      <p:sp>
        <p:nvSpPr>
          <p:cNvPr id="92" name="Oval 91"/>
          <p:cNvSpPr/>
          <p:nvPr/>
        </p:nvSpPr>
        <p:spPr>
          <a:xfrm>
            <a:off x="5831763" y="4559107"/>
            <a:ext cx="890076" cy="271220"/>
          </a:xfrm>
          <a:prstGeom prst="ellipse">
            <a:avLst/>
          </a:prstGeom>
          <a:solidFill>
            <a:srgbClr val="FFC000">
              <a:alpha val="20000"/>
            </a:srgbClr>
          </a:solidFill>
          <a:ln w="25400" cap="rnd">
            <a:solidFill>
              <a:srgbClr val="FFC000"/>
            </a:solidFill>
            <a:prstDash val="sysDash"/>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70" name="PDF VM 3"/>
              <p:cNvSpPr/>
              <p:nvPr/>
            </p:nvSpPr>
            <p:spPr>
              <a:xfrm>
                <a:off x="4796427" y="5819013"/>
                <a:ext cx="3969548" cy="584775"/>
              </a:xfrm>
              <a:prstGeom prst="rect">
                <a:avLst/>
              </a:prstGeom>
            </p:spPr>
            <p:txBody>
              <a:bodyPr wrap="none">
                <a:spAutoFit/>
              </a:bodyPr>
              <a:lstStyle/>
              <a:p>
                <a14:m>
                  <m:oMath xmlns:m="http://schemas.openxmlformats.org/officeDocument/2006/math">
                    <m:sSub>
                      <m:sSubPr>
                        <m:ctrlPr>
                          <a:rPr lang="en-US" sz="1600" b="0" i="1" smtClean="0">
                            <a:effectLst>
                              <a:outerShdw blurRad="38100" dist="25400" dir="2700000" algn="tl">
                                <a:srgbClr val="000000"/>
                              </a:outerShdw>
                            </a:effectLst>
                            <a:latin typeface="Cambria Math"/>
                          </a:rPr>
                        </m:ctrlPr>
                      </m:sSubPr>
                      <m:e>
                        <m:r>
                          <a:rPr lang="en-US" sz="1600" i="1" smtClean="0">
                            <a:effectLst>
                              <a:outerShdw blurRad="38100" dist="25400" dir="2700000" algn="tl">
                                <a:srgbClr val="000000"/>
                              </a:outerShdw>
                            </a:effectLst>
                            <a:latin typeface="Cambria Math"/>
                          </a:rPr>
                          <m:t>𝑝</m:t>
                        </m:r>
                      </m:e>
                      <m:sub>
                        <m:r>
                          <a:rPr lang="en-US" sz="1600" b="0" i="1" smtClean="0">
                            <a:effectLst>
                              <a:outerShdw blurRad="38100" dist="25400" dir="2700000" algn="tl">
                                <a:srgbClr val="000000"/>
                              </a:outerShdw>
                            </a:effectLst>
                            <a:latin typeface="Cambria Math"/>
                          </a:rPr>
                          <m:t>𝑉𝑀</m:t>
                        </m:r>
                      </m:sub>
                    </m:sSub>
                    <m:d>
                      <m:dPr>
                        <m:ctrlPr>
                          <a:rPr lang="en-US" sz="1600" i="1">
                            <a:effectLst>
                              <a:outerShdw blurRad="38100" dist="25400" dir="2700000" algn="tl">
                                <a:srgbClr val="000000"/>
                              </a:outerShdw>
                            </a:effectLst>
                            <a:latin typeface="Cambria Math"/>
                          </a:rPr>
                        </m:ctrlPr>
                      </m:dPr>
                      <m:e>
                        <m:bar>
                          <m:barPr>
                            <m:pos m:val="top"/>
                            <m:ctrlPr>
                              <a:rPr lang="en-US" sz="1600" i="1">
                                <a:effectLst>
                                  <a:outerShdw blurRad="38100" dist="25400" dir="2700000" algn="tl">
                                    <a:srgbClr val="000000"/>
                                  </a:outerShdw>
                                </a:effectLst>
                                <a:latin typeface="Cambria Math"/>
                              </a:rPr>
                            </m:ctrlPr>
                          </m:barPr>
                          <m:e>
                            <m:r>
                              <m:rPr>
                                <m:nor/>
                              </m:rPr>
                              <a:rPr lang="en-US" sz="1600" b="1">
                                <a:effectLst>
                                  <a:outerShdw blurRad="38100" dist="25400" dir="2700000" algn="tl">
                                    <a:srgbClr val="000000"/>
                                  </a:outerShdw>
                                </a:effectLst>
                                <a:latin typeface="Cambria Math"/>
                              </a:rPr>
                              <m:t>x</m:t>
                            </m:r>
                          </m:e>
                        </m:bar>
                      </m:e>
                    </m:d>
                    <m:r>
                      <a:rPr lang="en-US" sz="1600" b="0" i="1" smtClean="0">
                        <a:effectLst>
                          <a:outerShdw blurRad="38100" dist="25400" dir="2700000" algn="tl">
                            <a:srgbClr val="000000"/>
                          </a:outerShdw>
                        </a:effectLst>
                        <a:latin typeface="Cambria Math"/>
                      </a:rPr>
                      <m:t>≈</m:t>
                    </m:r>
                    <m:r>
                      <a:rPr lang="en-US" sz="1600" b="0" i="1" smtClean="0">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a:rPr>
                        </m:ctrlPr>
                      </m:dPr>
                      <m:e>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i="1">
                                <a:solidFill>
                                  <a:srgbClr val="FF7979"/>
                                </a:solidFill>
                                <a:effectLst>
                                  <a:outerShdw blurRad="38100" dist="25400" dir="2700000" algn="tl">
                                    <a:srgbClr val="000000"/>
                                  </a:outerShdw>
                                </a:effectLst>
                                <a:latin typeface="Cambria Math"/>
                              </a:rPr>
                              <m:t>0</m:t>
                            </m:r>
                          </m:sub>
                        </m:sSub>
                      </m:e>
                    </m:d>
                    <m:r>
                      <a:rPr lang="en-US" sz="1600" i="1">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a:rPr>
                        </m:ctrlPr>
                      </m:dPr>
                      <m:e>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0</m:t>
                            </m:r>
                          </m:sub>
                        </m:sSub>
                        <m:r>
                          <a:rPr lang="en-US" sz="1600" b="0" i="1" smtClean="0">
                            <a:solidFill>
                              <a:srgbClr val="FF7979"/>
                            </a:solidFill>
                            <a:effectLst>
                              <a:outerShdw blurRad="38100" dist="25400" dir="2700000" algn="tl">
                                <a:srgbClr val="000000"/>
                              </a:outerShdw>
                            </a:effectLst>
                            <a:latin typeface="Cambria Math"/>
                          </a:rPr>
                          <m:t>→</m:t>
                        </m:r>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1</m:t>
                            </m:r>
                          </m:sub>
                        </m:sSub>
                      </m:e>
                    </m:d>
                  </m:oMath>
                </a14:m>
                <a:r>
                  <a:rPr lang="en-US" sz="1600" dirty="0">
                    <a:solidFill>
                      <a:srgbClr val="FF7979"/>
                    </a:solidFill>
                    <a:effectLst>
                      <a:outerShdw blurRad="38100" dist="25400" dir="2700000" algn="tl">
                        <a:srgbClr val="000000"/>
                      </a:outerShdw>
                    </a:effectLst>
                  </a:rPr>
                  <a:t> </a:t>
                </a:r>
                <a14:m>
                  <m:oMath xmlns:m="http://schemas.openxmlformats.org/officeDocument/2006/math">
                    <m:r>
                      <a:rPr lang="en-US" sz="1600" i="1" smtClean="0">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a:rPr>
                        </m:ctrlPr>
                      </m:dPr>
                      <m:e>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1</m:t>
                            </m:r>
                          </m:sub>
                        </m:sSub>
                        <m:r>
                          <a:rPr lang="en-US" sz="1600" i="1">
                            <a:solidFill>
                              <a:srgbClr val="FF7979"/>
                            </a:solidFill>
                            <a:effectLst>
                              <a:outerShdw blurRad="38100" dist="25400" dir="2700000" algn="tl">
                                <a:srgbClr val="000000"/>
                              </a:outerShdw>
                            </a:effectLst>
                            <a:latin typeface="Cambria Math"/>
                          </a:rPr>
                          <m:t>→</m:t>
                        </m:r>
                        <m:sSubSup>
                          <m:sSubSupPr>
                            <m:ctrlPr>
                              <a:rPr lang="en-US" sz="1600" b="0" i="1" smtClean="0">
                                <a:solidFill>
                                  <a:srgbClr val="FF7979"/>
                                </a:solidFill>
                                <a:effectLst>
                                  <a:outerShdw blurRad="38100" dist="25400" dir="2700000" algn="tl">
                                    <a:srgbClr val="000000"/>
                                  </a:outerShdw>
                                </a:effectLst>
                                <a:latin typeface="Cambria Math"/>
                              </a:rPr>
                            </m:ctrlPr>
                          </m:sSubSup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2</m:t>
                            </m:r>
                          </m:sub>
                          <m:sup>
                            <m:r>
                              <a:rPr lang="en-US" sz="1600" b="0" i="1" smtClean="0">
                                <a:solidFill>
                                  <a:srgbClr val="FF7979"/>
                                </a:solidFill>
                                <a:effectLst>
                                  <a:outerShdw blurRad="38100" dist="25400" dir="2700000" algn="tl">
                                    <a:srgbClr val="000000"/>
                                  </a:outerShdw>
                                </a:effectLst>
                                <a:latin typeface="Cambria Math"/>
                              </a:rPr>
                              <m:t>∗</m:t>
                            </m:r>
                          </m:sup>
                        </m:sSubSup>
                      </m:e>
                    </m:d>
                    <m:r>
                      <a:rPr lang="en-US" sz="1600" b="0" i="1" smtClean="0">
                        <a:solidFill>
                          <a:srgbClr val="FFC000"/>
                        </a:solidFill>
                        <a:effectLst>
                          <a:outerShdw blurRad="38100" dist="25400" dir="2700000" algn="tl">
                            <a:srgbClr val="000000"/>
                          </a:outerShdw>
                        </a:effectLst>
                        <a:latin typeface="Cambria Math"/>
                      </a:rPr>
                      <m:t> </m:t>
                    </m:r>
                    <m:r>
                      <a:rPr lang="en-US" sz="1600" b="0" i="1" smtClean="0">
                        <a:solidFill>
                          <a:srgbClr val="FFC000"/>
                        </a:solidFill>
                        <a:effectLst>
                          <a:outerShdw blurRad="38100" dist="25400" dir="2700000" algn="tl">
                            <a:srgbClr val="000000"/>
                          </a:outerShdw>
                        </a:effectLst>
                        <a:latin typeface="Cambria Math"/>
                      </a:rPr>
                      <m:t>𝜋</m:t>
                    </m:r>
                    <m:sSup>
                      <m:sSupPr>
                        <m:ctrlPr>
                          <a:rPr lang="en-US" sz="1600" b="0" i="1" smtClean="0">
                            <a:solidFill>
                              <a:srgbClr val="FFC000"/>
                            </a:solidFill>
                            <a:effectLst>
                              <a:outerShdw blurRad="38100" dist="25400" dir="2700000" algn="tl">
                                <a:srgbClr val="000000"/>
                              </a:outerShdw>
                            </a:effectLst>
                            <a:latin typeface="Cambria Math"/>
                          </a:rPr>
                        </m:ctrlPr>
                      </m:sSupPr>
                      <m:e>
                        <m:r>
                          <a:rPr lang="en-US" sz="1600" b="0" i="1" smtClean="0">
                            <a:solidFill>
                              <a:srgbClr val="FFC000"/>
                            </a:solidFill>
                            <a:effectLst>
                              <a:outerShdw blurRad="38100" dist="25400" dir="2700000" algn="tl">
                                <a:srgbClr val="000000"/>
                              </a:outerShdw>
                            </a:effectLst>
                            <a:latin typeface="Cambria Math"/>
                          </a:rPr>
                          <m:t>𝑟</m:t>
                        </m:r>
                      </m:e>
                      <m:sup>
                        <m:r>
                          <a:rPr lang="en-US" sz="1600" b="0" i="1" smtClean="0">
                            <a:solidFill>
                              <a:srgbClr val="FFC000"/>
                            </a:solidFill>
                            <a:effectLst>
                              <a:outerShdw blurRad="38100" dist="25400" dir="2700000" algn="tl">
                                <a:srgbClr val="000000"/>
                              </a:outerShdw>
                            </a:effectLst>
                            <a:latin typeface="Cambria Math"/>
                          </a:rPr>
                          <m:t>2</m:t>
                        </m:r>
                      </m:sup>
                    </m:sSup>
                  </m:oMath>
                </a14:m>
                <a:endParaRPr lang="en-US" sz="1600" i="1" dirty="0" smtClean="0">
                  <a:solidFill>
                    <a:srgbClr val="FF7979"/>
                  </a:solidFill>
                  <a:effectLst>
                    <a:outerShdw blurRad="38100" dist="25400" dir="2700000" algn="tl">
                      <a:srgbClr val="000000"/>
                    </a:outerShdw>
                  </a:effectLst>
                  <a:latin typeface="Cambria Math"/>
                </a:endParaRPr>
              </a:p>
              <a:p>
                <a:r>
                  <a:rPr lang="en-US" sz="1600" dirty="0" smtClean="0">
                    <a:solidFill>
                      <a:srgbClr val="4CCC5E"/>
                    </a:solidFill>
                    <a:effectLst>
                      <a:outerShdw blurRad="38100" dist="25400" dir="2700000" algn="tl">
                        <a:srgbClr val="000000"/>
                      </a:outerShdw>
                    </a:effectLst>
                  </a:rPr>
                  <a:t>               </a:t>
                </a:r>
                <a14:m>
                  <m:oMath xmlns:m="http://schemas.openxmlformats.org/officeDocument/2006/math">
                    <m:r>
                      <a:rPr lang="en-US" sz="1600" i="1" smtClean="0">
                        <a:solidFill>
                          <a:srgbClr val="4CCC5E"/>
                        </a:solidFill>
                        <a:effectLst>
                          <a:outerShdw blurRad="38100" dist="25400" dir="2700000" algn="tl">
                            <a:srgbClr val="000000"/>
                          </a:outerShdw>
                        </a:effectLst>
                        <a:latin typeface="Cambria Math"/>
                      </a:rPr>
                      <m:t>𝑝</m:t>
                    </m:r>
                    <m:d>
                      <m:dPr>
                        <m:ctrlPr>
                          <a:rPr lang="en-US" sz="1600" i="1" smtClean="0">
                            <a:solidFill>
                              <a:srgbClr val="4CCC5E"/>
                            </a:solidFill>
                            <a:effectLst>
                              <a:outerShdw blurRad="38100" dist="25400" dir="2700000" algn="tl">
                                <a:srgbClr val="000000"/>
                              </a:outerShdw>
                            </a:effectLst>
                            <a:latin typeface="Cambria Math"/>
                          </a:rPr>
                        </m:ctrlPr>
                      </m:dPr>
                      <m:e>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i="1">
                                <a:solidFill>
                                  <a:srgbClr val="4CCC5E"/>
                                </a:solidFill>
                                <a:effectLst>
                                  <a:outerShdw blurRad="38100" dist="25400" dir="2700000" algn="tl">
                                    <a:srgbClr val="000000"/>
                                  </a:outerShdw>
                                </a:effectLst>
                                <a:latin typeface="Cambria Math"/>
                              </a:rPr>
                              <m:t>3</m:t>
                            </m:r>
                          </m:sub>
                        </m:sSub>
                      </m:e>
                    </m:d>
                    <m:r>
                      <a:rPr lang="en-US" sz="1600" b="0" i="1" smtClean="0">
                        <a:solidFill>
                          <a:srgbClr val="4CCC5E"/>
                        </a:solidFill>
                        <a:effectLst>
                          <a:outerShdw blurRad="38100" dist="25400" dir="2700000" algn="tl">
                            <a:srgbClr val="000000"/>
                          </a:outerShdw>
                        </a:effectLst>
                        <a:latin typeface="Cambria Math"/>
                      </a:rPr>
                      <m:t>𝑝</m:t>
                    </m:r>
                    <m:r>
                      <a:rPr lang="en-US" sz="1600" b="0" i="1" smtClean="0">
                        <a:solidFill>
                          <a:srgbClr val="4CCC5E"/>
                        </a:solidFill>
                        <a:effectLst>
                          <a:outerShdw blurRad="38100" dist="25400" dir="2700000" algn="tl">
                            <a:srgbClr val="000000"/>
                          </a:outerShdw>
                        </a:effectLst>
                        <a:latin typeface="Cambria Math"/>
                      </a:rPr>
                      <m:t>(</m:t>
                    </m:r>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i="1">
                            <a:solidFill>
                              <a:srgbClr val="4CCC5E"/>
                            </a:solidFill>
                            <a:effectLst>
                              <a:outerShdw blurRad="38100" dist="25400" dir="2700000" algn="tl">
                                <a:srgbClr val="000000"/>
                              </a:outerShdw>
                            </a:effectLst>
                            <a:latin typeface="Cambria Math"/>
                          </a:rPr>
                          <m:t>3</m:t>
                        </m:r>
                      </m:sub>
                    </m:sSub>
                    <m:r>
                      <a:rPr lang="en-US" sz="1600" b="0" i="1" smtClean="0">
                        <a:solidFill>
                          <a:srgbClr val="4CCC5E"/>
                        </a:solidFill>
                        <a:effectLst>
                          <a:outerShdw blurRad="38100" dist="25400" dir="2700000" algn="tl">
                            <a:srgbClr val="000000"/>
                          </a:outerShdw>
                        </a:effectLst>
                        <a:latin typeface="Cambria Math"/>
                      </a:rPr>
                      <m:t>→</m:t>
                    </m:r>
                    <m:sSub>
                      <m:sSubPr>
                        <m:ctrlPr>
                          <a:rPr lang="en-US" sz="1600" i="1" smtClean="0">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b="0" i="1" smtClean="0">
                            <a:solidFill>
                              <a:srgbClr val="4CCC5E"/>
                            </a:solidFill>
                            <a:effectLst>
                              <a:outerShdw blurRad="38100" dist="25400" dir="2700000" algn="tl">
                                <a:srgbClr val="000000"/>
                              </a:outerShdw>
                            </a:effectLst>
                            <a:latin typeface="Cambria Math"/>
                          </a:rPr>
                          <m:t>2</m:t>
                        </m:r>
                      </m:sub>
                    </m:sSub>
                    <m:r>
                      <a:rPr lang="en-US" sz="1600" b="0" i="1" smtClean="0">
                        <a:solidFill>
                          <a:srgbClr val="4CCC5E"/>
                        </a:solidFill>
                        <a:effectLst>
                          <a:outerShdw blurRad="38100" dist="25400" dir="2700000" algn="tl">
                            <a:srgbClr val="000000"/>
                          </a:outerShdw>
                        </a:effectLst>
                        <a:latin typeface="Cambria Math"/>
                      </a:rPr>
                      <m:t>)</m:t>
                    </m:r>
                  </m:oMath>
                </a14:m>
                <a:endParaRPr lang="en-GB" sz="1600" b="1" dirty="0">
                  <a:solidFill>
                    <a:srgbClr val="FFC000"/>
                  </a:solidFill>
                </a:endParaRPr>
              </a:p>
            </p:txBody>
          </p:sp>
        </mc:Choice>
        <mc:Fallback xmlns="">
          <p:sp>
            <p:nvSpPr>
              <p:cNvPr id="70" name="PDF VM 3"/>
              <p:cNvSpPr>
                <a:spLocks noRot="1" noChangeAspect="1" noMove="1" noResize="1" noEditPoints="1" noAdjustHandles="1" noChangeArrowheads="1" noChangeShapeType="1" noTextEdit="1"/>
              </p:cNvSpPr>
              <p:nvPr/>
            </p:nvSpPr>
            <p:spPr>
              <a:xfrm>
                <a:off x="4796427" y="5819009"/>
                <a:ext cx="3903826" cy="584775"/>
              </a:xfrm>
              <a:prstGeom prst="rect">
                <a:avLst/>
              </a:prstGeom>
              <a:blipFill rotWithShape="1">
                <a:blip r:embed="rId10" cstate="print"/>
                <a:stretch>
                  <a:fillRect b="-10526"/>
                </a:stretch>
              </a:blipFill>
            </p:spPr>
            <p:txBody>
              <a:bodyPr/>
              <a:lstStyle/>
              <a:p>
                <a:r>
                  <a:rPr lang="en-US">
                    <a:noFill/>
                  </a:rPr>
                  <a:t> </a:t>
                </a:r>
              </a:p>
            </p:txBody>
          </p:sp>
        </mc:Fallback>
      </mc:AlternateContent>
      <p:cxnSp>
        <p:nvCxnSpPr>
          <p:cNvPr id="77" name="Straight Arrow Connector 76"/>
          <p:cNvCxnSpPr>
            <a:stCxn id="81" idx="3"/>
            <a:endCxn id="91" idx="7"/>
          </p:cNvCxnSpPr>
          <p:nvPr/>
        </p:nvCxnSpPr>
        <p:spPr>
          <a:xfrm flipH="1">
            <a:off x="6595814" y="2311513"/>
            <a:ext cx="836016" cy="2337171"/>
          </a:xfrm>
          <a:prstGeom prst="straightConnector1">
            <a:avLst/>
          </a:prstGeom>
          <a:ln w="12700">
            <a:solidFill>
              <a:schemeClr val="tx1">
                <a:lumMod val="65000"/>
                <a:lumOff val="35000"/>
              </a:schemeClr>
            </a:solidFill>
            <a:prstDash val="solid"/>
            <a:tailEnd type="triangle" w="med" len="lg"/>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82" idx="1"/>
            <a:endCxn id="79" idx="5"/>
          </p:cNvCxnSpPr>
          <p:nvPr/>
        </p:nvCxnSpPr>
        <p:spPr>
          <a:xfrm flipH="1" flipV="1">
            <a:off x="5377846" y="2913742"/>
            <a:ext cx="852202" cy="1735231"/>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grpSp>
        <p:nvGrpSpPr>
          <p:cNvPr id="6" name="Group 101"/>
          <p:cNvGrpSpPr/>
          <p:nvPr/>
        </p:nvGrpSpPr>
        <p:grpSpPr>
          <a:xfrm>
            <a:off x="4928792" y="2802606"/>
            <a:ext cx="511999" cy="417345"/>
            <a:chOff x="4891116" y="3127681"/>
            <a:chExt cx="511999" cy="417345"/>
          </a:xfrm>
        </p:grpSpPr>
        <p:sp>
          <p:nvSpPr>
            <p:cNvPr id="86" name="Rectangle 85"/>
            <p:cNvSpPr>
              <a:spLocks noRot="1" noChangeAspect="1" noMove="1" noResize="1" noEditPoints="1" noAdjustHandles="1" noChangeArrowheads="1" noChangeShapeType="1" noTextEdit="1"/>
            </p:cNvSpPr>
            <p:nvPr/>
          </p:nvSpPr>
          <p:spPr>
            <a:xfrm>
              <a:off x="4891116" y="3144916"/>
              <a:ext cx="511999" cy="400110"/>
            </a:xfrm>
            <a:prstGeom prst="rect">
              <a:avLst/>
            </a:prstGeom>
            <a:blipFill rotWithShape="1">
              <a:blip r:embed="rId11" cstate="print">
                <a:lum bright="-60000"/>
              </a:blip>
              <a:stretch>
                <a:fillRect b="-10769"/>
              </a:stretch>
            </a:blipFill>
          </p:spPr>
          <p:txBody>
            <a:bodyPr/>
            <a:lstStyle/>
            <a:p>
              <a:r>
                <a:rPr lang="en-US">
                  <a:noFill/>
                </a:rPr>
                <a:t> </a:t>
              </a:r>
            </a:p>
          </p:txBody>
        </p:sp>
        <p:sp>
          <p:nvSpPr>
            <p:cNvPr id="79" name="Oval 78"/>
            <p:cNvSpPr/>
            <p:nvPr/>
          </p:nvSpPr>
          <p:spPr>
            <a:xfrm>
              <a:off x="5229038" y="3127681"/>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13" name="Group 99"/>
          <p:cNvGrpSpPr/>
          <p:nvPr/>
        </p:nvGrpSpPr>
        <p:grpSpPr>
          <a:xfrm>
            <a:off x="7342301" y="1772819"/>
            <a:ext cx="495713" cy="557764"/>
            <a:chOff x="7304625" y="2097895"/>
            <a:chExt cx="495713" cy="557764"/>
          </a:xfrm>
        </p:grpSpPr>
        <p:sp>
          <p:nvSpPr>
            <p:cNvPr id="84" name="Rectangle 83"/>
            <p:cNvSpPr>
              <a:spLocks noRot="1" noChangeAspect="1" noMove="1" noResize="1" noEditPoints="1" noAdjustHandles="1" noChangeArrowheads="1" noChangeShapeType="1" noTextEdit="1"/>
            </p:cNvSpPr>
            <p:nvPr/>
          </p:nvSpPr>
          <p:spPr>
            <a:xfrm>
              <a:off x="7304625" y="2097895"/>
              <a:ext cx="495713" cy="400110"/>
            </a:xfrm>
            <a:prstGeom prst="rect">
              <a:avLst/>
            </a:prstGeom>
            <a:blipFill rotWithShape="1">
              <a:blip r:embed="rId12" cstate="print">
                <a:lum bright="-60000"/>
              </a:blip>
              <a:stretch>
                <a:fillRect b="-9231"/>
              </a:stretch>
            </a:blipFill>
          </p:spPr>
          <p:txBody>
            <a:bodyPr/>
            <a:lstStyle/>
            <a:p>
              <a:r>
                <a:rPr lang="en-US">
                  <a:noFill/>
                </a:rPr>
                <a:t> </a:t>
              </a:r>
            </a:p>
          </p:txBody>
        </p:sp>
        <p:sp>
          <p:nvSpPr>
            <p:cNvPr id="81" name="Oval 80"/>
            <p:cNvSpPr/>
            <p:nvPr/>
          </p:nvSpPr>
          <p:spPr>
            <a:xfrm>
              <a:off x="7375092" y="2525455"/>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22" name="Group 102"/>
          <p:cNvGrpSpPr/>
          <p:nvPr/>
        </p:nvGrpSpPr>
        <p:grpSpPr>
          <a:xfrm>
            <a:off x="5973922" y="4629905"/>
            <a:ext cx="501676" cy="494719"/>
            <a:chOff x="5936252" y="4954980"/>
            <a:chExt cx="501676" cy="494719"/>
          </a:xfrm>
        </p:grpSpPr>
        <p:sp>
          <p:nvSpPr>
            <p:cNvPr id="85" name="Rectangle 84"/>
            <p:cNvSpPr>
              <a:spLocks noRot="1" noChangeAspect="1" noMove="1" noResize="1" noEditPoints="1" noAdjustHandles="1" noChangeArrowheads="1" noChangeShapeType="1" noTextEdit="1"/>
            </p:cNvSpPr>
            <p:nvPr/>
          </p:nvSpPr>
          <p:spPr>
            <a:xfrm>
              <a:off x="5936252" y="5049589"/>
              <a:ext cx="501676" cy="400110"/>
            </a:xfrm>
            <a:prstGeom prst="rect">
              <a:avLst/>
            </a:prstGeom>
            <a:blipFill rotWithShape="1">
              <a:blip r:embed="rId13" cstate="print">
                <a:lum bright="-60000"/>
              </a:blip>
              <a:stretch>
                <a:fillRect b="-9091"/>
              </a:stretch>
            </a:blipFill>
          </p:spPr>
          <p:txBody>
            <a:bodyPr/>
            <a:lstStyle/>
            <a:p>
              <a:r>
                <a:rPr lang="en-US">
                  <a:noFill/>
                </a:rPr>
                <a:t> </a:t>
              </a:r>
            </a:p>
          </p:txBody>
        </p:sp>
        <p:sp>
          <p:nvSpPr>
            <p:cNvPr id="82" name="Oval 81"/>
            <p:cNvSpPr/>
            <p:nvPr/>
          </p:nvSpPr>
          <p:spPr>
            <a:xfrm>
              <a:off x="6173310" y="495498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23" name="r"/>
          <p:cNvGrpSpPr/>
          <p:nvPr/>
        </p:nvGrpSpPr>
        <p:grpSpPr>
          <a:xfrm>
            <a:off x="5832674" y="4247283"/>
            <a:ext cx="444130" cy="449535"/>
            <a:chOff x="5795004" y="4572358"/>
            <a:chExt cx="444130" cy="449535"/>
          </a:xfrm>
        </p:grpSpPr>
        <p:sp>
          <p:nvSpPr>
            <p:cNvPr id="108" name="Rectangle 107"/>
            <p:cNvSpPr>
              <a:spLocks noRot="1" noChangeAspect="1" noMove="1" noResize="1" noEditPoints="1" noAdjustHandles="1" noChangeArrowheads="1" noChangeShapeType="1" noTextEdit="1"/>
            </p:cNvSpPr>
            <p:nvPr/>
          </p:nvSpPr>
          <p:spPr>
            <a:xfrm>
              <a:off x="5796736" y="4572358"/>
              <a:ext cx="382669" cy="400110"/>
            </a:xfrm>
            <a:prstGeom prst="rect">
              <a:avLst/>
            </a:prstGeom>
            <a:blipFill rotWithShape="1">
              <a:blip r:embed="rId14" cstate="print">
                <a:lum bright="-60000"/>
              </a:blip>
              <a:stretch>
                <a:fillRect/>
              </a:stretch>
            </a:blipFill>
          </p:spPr>
          <p:txBody>
            <a:bodyPr/>
            <a:lstStyle/>
            <a:p>
              <a:r>
                <a:rPr lang="en-US">
                  <a:noFill/>
                </a:rPr>
                <a:t> </a:t>
              </a:r>
            </a:p>
          </p:txBody>
        </p:sp>
        <p:sp>
          <p:nvSpPr>
            <p:cNvPr id="109" name="Right Brace 108"/>
            <p:cNvSpPr/>
            <p:nvPr/>
          </p:nvSpPr>
          <p:spPr>
            <a:xfrm rot="16200000">
              <a:off x="5976755" y="4759514"/>
              <a:ext cx="80628" cy="444130"/>
            </a:xfrm>
            <a:prstGeom prst="rightBrace">
              <a:avLst>
                <a:gd name="adj1" fmla="val 17781"/>
                <a:gd name="adj2" fmla="val 50000"/>
              </a:avLst>
            </a:prstGeom>
            <a:ln w="15875">
              <a:solidFill>
                <a:schemeClr val="tx1"/>
              </a:solidFill>
              <a:tailEnd type="none" w="lg" len="lg"/>
            </a:ln>
            <a:effectLst>
              <a:outerShdw blurRad="25400" dir="27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effectLst>
                  <a:outerShdw blurRad="25400" dist="38100" dir="2700000" algn="tl" rotWithShape="0">
                    <a:prstClr val="black"/>
                  </a:outerShdw>
                </a:effectLst>
              </a:endParaRPr>
            </a:p>
          </p:txBody>
        </p:sp>
      </p:grpSp>
      <mc:AlternateContent xmlns:mc="http://schemas.openxmlformats.org/markup-compatibility/2006" xmlns:a14="http://schemas.microsoft.com/office/drawing/2010/main">
        <mc:Choice Requires="a14">
          <p:sp>
            <p:nvSpPr>
              <p:cNvPr id="90" name="PDF VM 4"/>
              <p:cNvSpPr/>
              <p:nvPr/>
            </p:nvSpPr>
            <p:spPr>
              <a:xfrm>
                <a:off x="4795839" y="5817759"/>
                <a:ext cx="4209870" cy="584775"/>
              </a:xfrm>
              <a:prstGeom prst="rect">
                <a:avLst/>
              </a:prstGeom>
            </p:spPr>
            <p:txBody>
              <a:bodyPr wrap="none">
                <a:spAutoFit/>
              </a:bodyPr>
              <a:lstStyle/>
              <a:p>
                <a14:m>
                  <m:oMath xmlns:m="http://schemas.openxmlformats.org/officeDocument/2006/math">
                    <m:sSub>
                      <m:sSubPr>
                        <m:ctrlPr>
                          <a:rPr lang="en-US" sz="1600" b="0" i="1" smtClean="0">
                            <a:effectLst>
                              <a:outerShdw blurRad="38100" dist="25400" dir="2700000" algn="tl">
                                <a:srgbClr val="000000"/>
                              </a:outerShdw>
                            </a:effectLst>
                            <a:latin typeface="Cambria Math"/>
                          </a:rPr>
                        </m:ctrlPr>
                      </m:sSubPr>
                      <m:e>
                        <m:r>
                          <a:rPr lang="en-US" sz="1600" i="1" smtClean="0">
                            <a:effectLst>
                              <a:outerShdw blurRad="38100" dist="25400" dir="2700000" algn="tl">
                                <a:srgbClr val="000000"/>
                              </a:outerShdw>
                            </a:effectLst>
                            <a:latin typeface="Cambria Math"/>
                          </a:rPr>
                          <m:t>𝑝</m:t>
                        </m:r>
                      </m:e>
                      <m:sub>
                        <m:r>
                          <a:rPr lang="en-US" sz="1600" b="0" i="1" smtClean="0">
                            <a:effectLst>
                              <a:outerShdw blurRad="38100" dist="25400" dir="2700000" algn="tl">
                                <a:srgbClr val="000000"/>
                              </a:outerShdw>
                            </a:effectLst>
                            <a:latin typeface="Cambria Math"/>
                          </a:rPr>
                          <m:t>𝑉𝑀</m:t>
                        </m:r>
                      </m:sub>
                    </m:sSub>
                    <m:d>
                      <m:dPr>
                        <m:ctrlPr>
                          <a:rPr lang="en-US" sz="1600" i="1">
                            <a:effectLst>
                              <a:outerShdw blurRad="38100" dist="25400" dir="2700000" algn="tl">
                                <a:srgbClr val="000000"/>
                              </a:outerShdw>
                            </a:effectLst>
                            <a:latin typeface="Cambria Math"/>
                          </a:rPr>
                        </m:ctrlPr>
                      </m:dPr>
                      <m:e>
                        <m:bar>
                          <m:barPr>
                            <m:pos m:val="top"/>
                            <m:ctrlPr>
                              <a:rPr lang="en-US" sz="1600" i="1">
                                <a:effectLst>
                                  <a:outerShdw blurRad="38100" dist="25400" dir="2700000" algn="tl">
                                    <a:srgbClr val="000000"/>
                                  </a:outerShdw>
                                </a:effectLst>
                                <a:latin typeface="Cambria Math"/>
                              </a:rPr>
                            </m:ctrlPr>
                          </m:barPr>
                          <m:e>
                            <m:r>
                              <m:rPr>
                                <m:nor/>
                              </m:rPr>
                              <a:rPr lang="en-US" sz="1600" b="1">
                                <a:effectLst>
                                  <a:outerShdw blurRad="38100" dist="25400" dir="2700000" algn="tl">
                                    <a:srgbClr val="000000"/>
                                  </a:outerShdw>
                                </a:effectLst>
                                <a:latin typeface="Cambria Math"/>
                              </a:rPr>
                              <m:t>x</m:t>
                            </m:r>
                          </m:e>
                        </m:bar>
                      </m:e>
                    </m:d>
                    <m:r>
                      <a:rPr lang="en-US" sz="1600" b="0" i="1" smtClean="0">
                        <a:effectLst>
                          <a:outerShdw blurRad="38100" dist="25400" dir="2700000" algn="tl">
                            <a:srgbClr val="000000"/>
                          </a:outerShdw>
                        </a:effectLst>
                        <a:latin typeface="Cambria Math"/>
                      </a:rPr>
                      <m:t>=</m:t>
                    </m:r>
                    <m:r>
                      <a:rPr lang="en-US" sz="1600" b="0" i="1" smtClean="0">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a:rPr>
                        </m:ctrlPr>
                      </m:dPr>
                      <m:e>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i="1">
                                <a:solidFill>
                                  <a:srgbClr val="FF7979"/>
                                </a:solidFill>
                                <a:effectLst>
                                  <a:outerShdw blurRad="38100" dist="25400" dir="2700000" algn="tl">
                                    <a:srgbClr val="000000"/>
                                  </a:outerShdw>
                                </a:effectLst>
                                <a:latin typeface="Cambria Math"/>
                              </a:rPr>
                              <m:t>0</m:t>
                            </m:r>
                          </m:sub>
                        </m:sSub>
                      </m:e>
                    </m:d>
                    <m:r>
                      <a:rPr lang="en-US" sz="1600" i="1">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a:rPr>
                        </m:ctrlPr>
                      </m:dPr>
                      <m:e>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0</m:t>
                            </m:r>
                          </m:sub>
                        </m:sSub>
                        <m:r>
                          <a:rPr lang="en-US" sz="1600" b="0" i="1" smtClean="0">
                            <a:solidFill>
                              <a:srgbClr val="FF7979"/>
                            </a:solidFill>
                            <a:effectLst>
                              <a:outerShdw blurRad="38100" dist="25400" dir="2700000" algn="tl">
                                <a:srgbClr val="000000"/>
                              </a:outerShdw>
                            </a:effectLst>
                            <a:latin typeface="Cambria Math"/>
                          </a:rPr>
                          <m:t>→</m:t>
                        </m:r>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1</m:t>
                            </m:r>
                          </m:sub>
                        </m:sSub>
                      </m:e>
                    </m:d>
                  </m:oMath>
                </a14:m>
                <a:r>
                  <a:rPr lang="en-US" sz="1600" dirty="0" smtClean="0">
                    <a:solidFill>
                      <a:srgbClr val="FF7979"/>
                    </a:solidFill>
                    <a:effectLst>
                      <a:outerShdw blurRad="38100" dist="25400" dir="2700000" algn="tl">
                        <a:srgbClr val="000000"/>
                      </a:outerShdw>
                    </a:effectLst>
                  </a:rPr>
                  <a:t> </a:t>
                </a:r>
                <a14:m>
                  <m:oMath xmlns:m="http://schemas.openxmlformats.org/officeDocument/2006/math">
                    <m:r>
                      <a:rPr lang="en-US" sz="1600" b="0" i="1" smtClean="0">
                        <a:solidFill>
                          <a:srgbClr val="FFC000"/>
                        </a:solidFill>
                        <a:effectLst>
                          <a:outerShdw blurRad="38100" dist="25400" dir="2700000" algn="tl">
                            <a:srgbClr val="000000"/>
                          </a:outerShdw>
                        </a:effectLst>
                        <a:latin typeface="Cambria Math"/>
                      </a:rPr>
                      <m:t>𝑃</m:t>
                    </m:r>
                    <m:d>
                      <m:dPr>
                        <m:ctrlPr>
                          <a:rPr lang="en-US" sz="1600" i="1">
                            <a:solidFill>
                              <a:srgbClr val="FFC000"/>
                            </a:solidFill>
                            <a:effectLst>
                              <a:outerShdw blurRad="38100" dist="25400" dir="2700000" algn="tl">
                                <a:srgbClr val="000000"/>
                              </a:outerShdw>
                            </a:effectLst>
                            <a:latin typeface="Cambria Math"/>
                          </a:rPr>
                        </m:ctrlPr>
                      </m:dPr>
                      <m:e>
                        <m:r>
                          <a:rPr lang="en-US" sz="1600" i="1">
                            <a:solidFill>
                              <a:srgbClr val="FFC000"/>
                            </a:solidFill>
                            <a:effectLst>
                              <a:outerShdw blurRad="38100" dist="25400" dir="2700000" algn="tl">
                                <a:srgbClr val="000000"/>
                              </a:outerShdw>
                            </a:effectLst>
                            <a:latin typeface="Cambria Math"/>
                          </a:rPr>
                          <m:t>|</m:t>
                        </m:r>
                        <m:d>
                          <m:dPr>
                            <m:begChr m:val="|"/>
                            <m:endChr m:val="|"/>
                            <m:ctrlPr>
                              <a:rPr lang="en-US" sz="1600" i="1">
                                <a:solidFill>
                                  <a:srgbClr val="FFC000"/>
                                </a:solidFill>
                                <a:effectLst>
                                  <a:outerShdw blurRad="38100" dist="25400" dir="2700000" algn="tl">
                                    <a:srgbClr val="000000"/>
                                  </a:outerShdw>
                                </a:effectLst>
                                <a:latin typeface="Cambria Math"/>
                              </a:rPr>
                            </m:ctrlPr>
                          </m:dPr>
                          <m:e>
                            <m:sSub>
                              <m:sSubPr>
                                <m:ctrlPr>
                                  <a:rPr lang="en-US" sz="1600" i="1">
                                    <a:solidFill>
                                      <a:srgbClr val="FFC000"/>
                                    </a:solidFill>
                                    <a:effectLst>
                                      <a:outerShdw blurRad="38100" dist="25400" dir="2700000" algn="tl">
                                        <a:srgbClr val="000000"/>
                                      </a:outerShdw>
                                    </a:effectLst>
                                    <a:latin typeface="Cambria Math"/>
                                  </a:rPr>
                                </m:ctrlPr>
                              </m:sSubPr>
                              <m:e>
                                <m:r>
                                  <m:rPr>
                                    <m:nor/>
                                  </m:rPr>
                                  <a:rPr lang="en-US" sz="1600" b="1">
                                    <a:solidFill>
                                      <a:srgbClr val="FFC000"/>
                                    </a:solidFill>
                                    <a:effectLst>
                                      <a:outerShdw blurRad="38100" dist="25400" dir="2700000" algn="tl">
                                        <a:srgbClr val="000000"/>
                                      </a:outerShdw>
                                    </a:effectLst>
                                    <a:latin typeface="Cambria Math"/>
                                  </a:rPr>
                                  <m:t>x</m:t>
                                </m:r>
                              </m:e>
                              <m:sub>
                                <m:r>
                                  <a:rPr lang="en-US" sz="1600" i="1">
                                    <a:solidFill>
                                      <a:srgbClr val="FFC000"/>
                                    </a:solidFill>
                                    <a:effectLst>
                                      <a:outerShdw blurRad="38100" dist="25400" dir="2700000" algn="tl">
                                        <a:srgbClr val="000000"/>
                                      </a:outerShdw>
                                    </a:effectLst>
                                    <a:latin typeface="Cambria Math"/>
                                  </a:rPr>
                                  <m:t>2</m:t>
                                </m:r>
                              </m:sub>
                            </m:sSub>
                            <m:r>
                              <a:rPr lang="en-US" sz="1600" i="1">
                                <a:solidFill>
                                  <a:srgbClr val="FFC000"/>
                                </a:solidFill>
                                <a:effectLst>
                                  <a:outerShdw blurRad="38100" dist="25400" dir="2700000" algn="tl">
                                    <a:srgbClr val="000000"/>
                                  </a:outerShdw>
                                </a:effectLst>
                                <a:latin typeface="Cambria Math"/>
                              </a:rPr>
                              <m:t>−</m:t>
                            </m:r>
                            <m:sSubSup>
                              <m:sSubSupPr>
                                <m:ctrlPr>
                                  <a:rPr lang="en-US" sz="1600" i="1">
                                    <a:solidFill>
                                      <a:srgbClr val="FFC000"/>
                                    </a:solidFill>
                                    <a:effectLst>
                                      <a:outerShdw blurRad="38100" dist="25400" dir="2700000" algn="tl">
                                        <a:srgbClr val="000000"/>
                                      </a:outerShdw>
                                    </a:effectLst>
                                    <a:latin typeface="Cambria Math"/>
                                  </a:rPr>
                                </m:ctrlPr>
                              </m:sSubSupPr>
                              <m:e>
                                <m:r>
                                  <m:rPr>
                                    <m:nor/>
                                  </m:rPr>
                                  <a:rPr lang="en-US" sz="1600" b="1">
                                    <a:solidFill>
                                      <a:srgbClr val="FFC000"/>
                                    </a:solidFill>
                                    <a:effectLst>
                                      <a:outerShdw blurRad="38100" dist="25400" dir="2700000" algn="tl">
                                        <a:srgbClr val="000000"/>
                                      </a:outerShdw>
                                    </a:effectLst>
                                    <a:latin typeface="Cambria Math"/>
                                  </a:rPr>
                                  <m:t>x</m:t>
                                </m:r>
                              </m:e>
                              <m:sub>
                                <m:r>
                                  <a:rPr lang="en-US" sz="1600" i="1">
                                    <a:solidFill>
                                      <a:srgbClr val="FFC000"/>
                                    </a:solidFill>
                                    <a:effectLst>
                                      <a:outerShdw blurRad="38100" dist="25400" dir="2700000" algn="tl">
                                        <a:srgbClr val="000000"/>
                                      </a:outerShdw>
                                    </a:effectLst>
                                    <a:latin typeface="Cambria Math"/>
                                  </a:rPr>
                                  <m:t>2</m:t>
                                </m:r>
                              </m:sub>
                              <m:sup>
                                <m:r>
                                  <a:rPr lang="en-US" sz="1600" i="1">
                                    <a:solidFill>
                                      <a:srgbClr val="FFC000"/>
                                    </a:solidFill>
                                    <a:effectLst>
                                      <a:outerShdw blurRad="38100" dist="25400" dir="2700000" algn="tl">
                                        <a:srgbClr val="000000"/>
                                      </a:outerShdw>
                                    </a:effectLst>
                                    <a:latin typeface="Cambria Math"/>
                                  </a:rPr>
                                  <m:t>∗</m:t>
                                </m:r>
                              </m:sup>
                            </m:sSubSup>
                          </m:e>
                        </m:d>
                        <m:r>
                          <a:rPr lang="en-US" sz="1600" i="1">
                            <a:solidFill>
                              <a:srgbClr val="FFC000"/>
                            </a:solidFill>
                            <a:effectLst>
                              <a:outerShdw blurRad="38100" dist="25400" dir="2700000" algn="tl">
                                <a:srgbClr val="000000"/>
                              </a:outerShdw>
                            </a:effectLst>
                            <a:latin typeface="Cambria Math"/>
                          </a:rPr>
                          <m:t>|</m:t>
                        </m:r>
                        <m:r>
                          <a:rPr lang="en-US" sz="1600" b="0" i="1" smtClean="0">
                            <a:solidFill>
                              <a:srgbClr val="FFC000"/>
                            </a:solidFill>
                            <a:effectLst>
                              <a:outerShdw blurRad="38100" dist="25400" dir="2700000" algn="tl">
                                <a:srgbClr val="000000"/>
                              </a:outerShdw>
                            </a:effectLst>
                            <a:latin typeface="Cambria Math"/>
                          </a:rPr>
                          <m:t>&lt;</m:t>
                        </m:r>
                        <m:r>
                          <a:rPr lang="en-US" sz="1600" b="0" i="1" smtClean="0">
                            <a:solidFill>
                              <a:srgbClr val="FFC000"/>
                            </a:solidFill>
                            <a:effectLst>
                              <a:outerShdw blurRad="38100" dist="25400" dir="2700000" algn="tl">
                                <a:srgbClr val="000000"/>
                              </a:outerShdw>
                            </a:effectLst>
                            <a:latin typeface="Cambria Math"/>
                          </a:rPr>
                          <m:t>𝑟</m:t>
                        </m:r>
                      </m:e>
                    </m:d>
                  </m:oMath>
                </a14:m>
                <a:endParaRPr lang="en-US" sz="1600" i="1" dirty="0" smtClean="0">
                  <a:solidFill>
                    <a:srgbClr val="FF7979"/>
                  </a:solidFill>
                  <a:effectLst>
                    <a:outerShdw blurRad="38100" dist="25400" dir="2700000" algn="tl">
                      <a:srgbClr val="000000"/>
                    </a:outerShdw>
                  </a:effectLst>
                  <a:latin typeface="Cambria Math"/>
                </a:endParaRPr>
              </a:p>
              <a:p>
                <a:r>
                  <a:rPr lang="en-US" sz="1600" dirty="0" smtClean="0">
                    <a:solidFill>
                      <a:srgbClr val="4CCC5E"/>
                    </a:solidFill>
                    <a:effectLst>
                      <a:outerShdw blurRad="38100" dist="25400" dir="2700000" algn="tl">
                        <a:srgbClr val="000000"/>
                      </a:outerShdw>
                    </a:effectLst>
                  </a:rPr>
                  <a:t>               </a:t>
                </a:r>
                <a14:m>
                  <m:oMath xmlns:m="http://schemas.openxmlformats.org/officeDocument/2006/math">
                    <m:r>
                      <a:rPr lang="en-US" sz="1600" i="1" smtClean="0">
                        <a:solidFill>
                          <a:srgbClr val="4CCC5E"/>
                        </a:solidFill>
                        <a:effectLst>
                          <a:outerShdw blurRad="38100" dist="25400" dir="2700000" algn="tl">
                            <a:srgbClr val="000000"/>
                          </a:outerShdw>
                        </a:effectLst>
                        <a:latin typeface="Cambria Math"/>
                      </a:rPr>
                      <m:t>𝑝</m:t>
                    </m:r>
                    <m:d>
                      <m:dPr>
                        <m:ctrlPr>
                          <a:rPr lang="en-US" sz="1600" i="1" smtClean="0">
                            <a:solidFill>
                              <a:srgbClr val="4CCC5E"/>
                            </a:solidFill>
                            <a:effectLst>
                              <a:outerShdw blurRad="38100" dist="25400" dir="2700000" algn="tl">
                                <a:srgbClr val="000000"/>
                              </a:outerShdw>
                            </a:effectLst>
                            <a:latin typeface="Cambria Math"/>
                          </a:rPr>
                        </m:ctrlPr>
                      </m:dPr>
                      <m:e>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i="1">
                                <a:solidFill>
                                  <a:srgbClr val="4CCC5E"/>
                                </a:solidFill>
                                <a:effectLst>
                                  <a:outerShdw blurRad="38100" dist="25400" dir="2700000" algn="tl">
                                    <a:srgbClr val="000000"/>
                                  </a:outerShdw>
                                </a:effectLst>
                                <a:latin typeface="Cambria Math"/>
                              </a:rPr>
                              <m:t>3</m:t>
                            </m:r>
                          </m:sub>
                        </m:sSub>
                      </m:e>
                    </m:d>
                    <m:r>
                      <a:rPr lang="en-US" sz="1600" b="0" i="1" smtClean="0">
                        <a:solidFill>
                          <a:srgbClr val="4CCC5E"/>
                        </a:solidFill>
                        <a:effectLst>
                          <a:outerShdw blurRad="38100" dist="25400" dir="2700000" algn="tl">
                            <a:srgbClr val="000000"/>
                          </a:outerShdw>
                        </a:effectLst>
                        <a:latin typeface="Cambria Math"/>
                      </a:rPr>
                      <m:t>𝑝</m:t>
                    </m:r>
                    <m:r>
                      <a:rPr lang="en-US" sz="1600" b="0" i="1" smtClean="0">
                        <a:solidFill>
                          <a:srgbClr val="4CCC5E"/>
                        </a:solidFill>
                        <a:effectLst>
                          <a:outerShdw blurRad="38100" dist="25400" dir="2700000" algn="tl">
                            <a:srgbClr val="000000"/>
                          </a:outerShdw>
                        </a:effectLst>
                        <a:latin typeface="Cambria Math"/>
                      </a:rPr>
                      <m:t>(</m:t>
                    </m:r>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i="1">
                            <a:solidFill>
                              <a:srgbClr val="4CCC5E"/>
                            </a:solidFill>
                            <a:effectLst>
                              <a:outerShdw blurRad="38100" dist="25400" dir="2700000" algn="tl">
                                <a:srgbClr val="000000"/>
                              </a:outerShdw>
                            </a:effectLst>
                            <a:latin typeface="Cambria Math"/>
                          </a:rPr>
                          <m:t>3</m:t>
                        </m:r>
                      </m:sub>
                    </m:sSub>
                    <m:r>
                      <a:rPr lang="en-US" sz="1600" b="0" i="1" smtClean="0">
                        <a:solidFill>
                          <a:srgbClr val="4CCC5E"/>
                        </a:solidFill>
                        <a:effectLst>
                          <a:outerShdw blurRad="38100" dist="25400" dir="2700000" algn="tl">
                            <a:srgbClr val="000000"/>
                          </a:outerShdw>
                        </a:effectLst>
                        <a:latin typeface="Cambria Math"/>
                      </a:rPr>
                      <m:t>→</m:t>
                    </m:r>
                    <m:sSub>
                      <m:sSubPr>
                        <m:ctrlPr>
                          <a:rPr lang="en-US" sz="1600" i="1" smtClean="0">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b="0" i="1" smtClean="0">
                            <a:solidFill>
                              <a:srgbClr val="4CCC5E"/>
                            </a:solidFill>
                            <a:effectLst>
                              <a:outerShdw blurRad="38100" dist="25400" dir="2700000" algn="tl">
                                <a:srgbClr val="000000"/>
                              </a:outerShdw>
                            </a:effectLst>
                            <a:latin typeface="Cambria Math"/>
                          </a:rPr>
                          <m:t>2</m:t>
                        </m:r>
                      </m:sub>
                    </m:sSub>
                    <m:r>
                      <a:rPr lang="en-US" sz="1600" b="0" i="1" smtClean="0">
                        <a:solidFill>
                          <a:srgbClr val="4CCC5E"/>
                        </a:solidFill>
                        <a:effectLst>
                          <a:outerShdw blurRad="38100" dist="25400" dir="2700000" algn="tl">
                            <a:srgbClr val="000000"/>
                          </a:outerShdw>
                        </a:effectLst>
                        <a:latin typeface="Cambria Math"/>
                      </a:rPr>
                      <m:t>)</m:t>
                    </m:r>
                  </m:oMath>
                </a14:m>
                <a:endParaRPr lang="en-GB" sz="1600" b="1" dirty="0">
                  <a:solidFill>
                    <a:srgbClr val="FFC000"/>
                  </a:solidFill>
                </a:endParaRPr>
              </a:p>
            </p:txBody>
          </p:sp>
        </mc:Choice>
        <mc:Fallback xmlns="">
          <p:sp>
            <p:nvSpPr>
              <p:cNvPr id="90" name="PDF VM 4"/>
              <p:cNvSpPr>
                <a:spLocks noRot="1" noChangeAspect="1" noMove="1" noResize="1" noEditPoints="1" noAdjustHandles="1" noChangeArrowheads="1" noChangeShapeType="1" noTextEdit="1"/>
              </p:cNvSpPr>
              <p:nvPr/>
            </p:nvSpPr>
            <p:spPr>
              <a:xfrm>
                <a:off x="4795839" y="5817759"/>
                <a:ext cx="4209870" cy="584775"/>
              </a:xfrm>
              <a:prstGeom prst="rect">
                <a:avLst/>
              </a:prstGeom>
              <a:blipFill rotWithShape="1">
                <a:blip r:embed="rId15"/>
                <a:stretch>
                  <a:fillRect b="-10417"/>
                </a:stretch>
              </a:blipFill>
            </p:spPr>
            <p:txBody>
              <a:bodyPr/>
              <a:lstStyle/>
              <a:p>
                <a:r>
                  <a:rPr lang="cs-CZ">
                    <a:noFill/>
                  </a:rPr>
                  <a:t> </a:t>
                </a:r>
              </a:p>
            </p:txBody>
          </p:sp>
        </mc:Fallback>
      </mc:AlternateContent>
      <p:grpSp>
        <p:nvGrpSpPr>
          <p:cNvPr id="24" name="Group 100"/>
          <p:cNvGrpSpPr/>
          <p:nvPr/>
        </p:nvGrpSpPr>
        <p:grpSpPr>
          <a:xfrm>
            <a:off x="6376744" y="4629616"/>
            <a:ext cx="501676" cy="495005"/>
            <a:chOff x="6339074" y="4954694"/>
            <a:chExt cx="501676" cy="495005"/>
          </a:xfrm>
        </p:grpSpPr>
        <p:sp>
          <p:nvSpPr>
            <p:cNvPr id="91" name="Oval 90"/>
            <p:cNvSpPr/>
            <p:nvPr/>
          </p:nvSpPr>
          <p:spPr>
            <a:xfrm>
              <a:off x="6447006" y="4954694"/>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5" name="Rectangle 94"/>
            <p:cNvSpPr>
              <a:spLocks noRot="1" noChangeAspect="1" noMove="1" noResize="1" noEditPoints="1" noAdjustHandles="1" noChangeArrowheads="1" noChangeShapeType="1" noTextEdit="1"/>
            </p:cNvSpPr>
            <p:nvPr/>
          </p:nvSpPr>
          <p:spPr>
            <a:xfrm>
              <a:off x="6339074" y="5049589"/>
              <a:ext cx="501676" cy="400110"/>
            </a:xfrm>
            <a:prstGeom prst="rect">
              <a:avLst/>
            </a:prstGeom>
            <a:blipFill rotWithShape="1">
              <a:blip r:embed="rId16" cstate="print">
                <a:lum bright="-60000"/>
              </a:blip>
              <a:stretch>
                <a:fillRect b="-10606"/>
              </a:stretch>
            </a:blipFill>
          </p:spPr>
          <p:txBody>
            <a:bodyPr/>
            <a:lstStyle/>
            <a:p>
              <a:r>
                <a:rPr lang="en-US">
                  <a:noFill/>
                </a:rPr>
                <a:t> </a:t>
              </a:r>
            </a:p>
          </p:txBody>
        </p:sp>
      </p:grpSp>
      <p:sp>
        <p:nvSpPr>
          <p:cNvPr id="87" name="Vertex merging"/>
          <p:cNvSpPr txBox="1"/>
          <p:nvPr/>
        </p:nvSpPr>
        <p:spPr>
          <a:xfrm>
            <a:off x="4753686" y="5261137"/>
            <a:ext cx="4157884" cy="400110"/>
          </a:xfrm>
          <a:prstGeom prst="rect">
            <a:avLst/>
          </a:prstGeom>
          <a:solidFill>
            <a:schemeClr val="tx1">
              <a:alpha val="20000"/>
            </a:schemeClr>
          </a:solidFill>
        </p:spPr>
        <p:txBody>
          <a:bodyPr wrap="square" rtlCol="0">
            <a:spAutoFit/>
          </a:bodyPr>
          <a:lstStyle/>
          <a:p>
            <a:pPr algn="ctr"/>
            <a:r>
              <a:rPr lang="en-US" sz="2000" b="1" dirty="0" smtClean="0">
                <a:solidFill>
                  <a:schemeClr val="accent1"/>
                </a:solidFill>
                <a:latin typeface="+mn-lt"/>
              </a:rPr>
              <a:t>Vertex merging</a:t>
            </a:r>
            <a:endParaRPr lang="en-US" sz="2000" b="1" dirty="0">
              <a:solidFill>
                <a:schemeClr val="accent1"/>
              </a:solidFill>
              <a:latin typeface="+mn-lt"/>
            </a:endParaRPr>
          </a:p>
        </p:txBody>
      </p:sp>
      <p:sp>
        <p:nvSpPr>
          <p:cNvPr id="93" name="Vertex connection"/>
          <p:cNvSpPr txBox="1"/>
          <p:nvPr/>
        </p:nvSpPr>
        <p:spPr>
          <a:xfrm>
            <a:off x="264666" y="5264157"/>
            <a:ext cx="4157884" cy="400110"/>
          </a:xfrm>
          <a:prstGeom prst="rect">
            <a:avLst/>
          </a:prstGeom>
          <a:solidFill>
            <a:schemeClr val="tx1">
              <a:alpha val="20000"/>
            </a:schemeClr>
          </a:solidFill>
        </p:spPr>
        <p:txBody>
          <a:bodyPr wrap="square" rtlCol="0">
            <a:spAutoFit/>
          </a:bodyPr>
          <a:lstStyle/>
          <a:p>
            <a:pPr algn="ctr"/>
            <a:r>
              <a:rPr lang="en-US" sz="2000" b="1" dirty="0" smtClean="0">
                <a:solidFill>
                  <a:schemeClr val="tx2"/>
                </a:solidFill>
                <a:latin typeface="+mn-lt"/>
              </a:rPr>
              <a:t>Vertex connection</a:t>
            </a:r>
            <a:endParaRPr lang="en-US" sz="2000" b="1" dirty="0">
              <a:solidFill>
                <a:schemeClr val="tx2"/>
              </a:solidFill>
              <a:latin typeface="+mn-lt"/>
            </a:endParaRPr>
          </a:p>
        </p:txBody>
      </p:sp>
      <p:grpSp>
        <p:nvGrpSpPr>
          <p:cNvPr id="25" name="RR vertex"/>
          <p:cNvGrpSpPr/>
          <p:nvPr/>
        </p:nvGrpSpPr>
        <p:grpSpPr>
          <a:xfrm>
            <a:off x="6377266" y="4630322"/>
            <a:ext cx="501676" cy="491831"/>
            <a:chOff x="6339074" y="4954694"/>
            <a:chExt cx="501676" cy="491830"/>
          </a:xfrm>
        </p:grpSpPr>
        <p:sp>
          <p:nvSpPr>
            <p:cNvPr id="96" name="Oval 95"/>
            <p:cNvSpPr/>
            <p:nvPr/>
          </p:nvSpPr>
          <p:spPr>
            <a:xfrm>
              <a:off x="6447006" y="4954694"/>
              <a:ext cx="130206" cy="130204"/>
            </a:xfrm>
            <a:prstGeom prst="ellipse">
              <a:avLst/>
            </a:prstGeom>
            <a:solidFill>
              <a:schemeClr val="bg2"/>
            </a:solidFill>
            <a:ln w="38100">
              <a:solidFill>
                <a:schemeClr val="accent1">
                  <a:lumMod val="7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7" name="Rectangle 96"/>
            <p:cNvSpPr>
              <a:spLocks noRot="1" noChangeAspect="1" noMove="1" noResize="1" noEditPoints="1" noAdjustHandles="1" noChangeArrowheads="1" noChangeShapeType="1" noTextEdit="1"/>
            </p:cNvSpPr>
            <p:nvPr/>
          </p:nvSpPr>
          <p:spPr>
            <a:xfrm>
              <a:off x="6339074" y="5046414"/>
              <a:ext cx="501676" cy="400110"/>
            </a:xfrm>
            <a:prstGeom prst="rect">
              <a:avLst/>
            </a:prstGeom>
            <a:blipFill rotWithShape="1">
              <a:blip r:embed="rId17" cstate="print">
                <a:lum bright="-60000"/>
              </a:blip>
              <a:stretch>
                <a:fillRect b="-10606"/>
              </a:stretch>
            </a:blipFill>
          </p:spPr>
          <p:txBody>
            <a:bodyPr/>
            <a:lstStyle/>
            <a:p>
              <a:r>
                <a:rPr lang="en-US">
                  <a:noFill/>
                </a:rPr>
                <a:t> </a:t>
              </a:r>
            </a:p>
          </p:txBody>
        </p:sp>
      </p:grpSp>
      <p:grpSp>
        <p:nvGrpSpPr>
          <p:cNvPr id="69" name="Group 97"/>
          <p:cNvGrpSpPr/>
          <p:nvPr/>
        </p:nvGrpSpPr>
        <p:grpSpPr>
          <a:xfrm>
            <a:off x="397315" y="1052744"/>
            <a:ext cx="1469796" cy="495172"/>
            <a:chOff x="611560" y="1244064"/>
            <a:chExt cx="1469796" cy="495172"/>
          </a:xfrm>
        </p:grpSpPr>
        <p:sp>
          <p:nvSpPr>
            <p:cNvPr id="80" name="Oval 103"/>
            <p:cNvSpPr/>
            <p:nvPr/>
          </p:nvSpPr>
          <p:spPr>
            <a:xfrm>
              <a:off x="611560" y="152816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b="1"/>
            </a:p>
          </p:txBody>
        </p:sp>
        <p:sp>
          <p:nvSpPr>
            <p:cNvPr id="98" name="Oval 105"/>
            <p:cNvSpPr/>
            <p:nvPr/>
          </p:nvSpPr>
          <p:spPr>
            <a:xfrm>
              <a:off x="611560" y="1309990"/>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b="1"/>
            </a:p>
          </p:txBody>
        </p:sp>
        <p:sp>
          <p:nvSpPr>
            <p:cNvPr id="99" name="TextBox 106"/>
            <p:cNvSpPr txBox="1"/>
            <p:nvPr/>
          </p:nvSpPr>
          <p:spPr>
            <a:xfrm>
              <a:off x="745734" y="1244064"/>
              <a:ext cx="1130438" cy="276999"/>
            </a:xfrm>
            <a:prstGeom prst="rect">
              <a:avLst/>
            </a:prstGeom>
            <a:noFill/>
          </p:spPr>
          <p:txBody>
            <a:bodyPr wrap="none" rtlCol="0">
              <a:spAutoFit/>
            </a:bodyPr>
            <a:lstStyle/>
            <a:p>
              <a:r>
                <a:rPr lang="en-US" sz="1200" b="1" dirty="0" smtClean="0">
                  <a:latin typeface="+mn-lt"/>
                </a:rPr>
                <a:t>Light vertex</a:t>
              </a:r>
              <a:endParaRPr lang="en-US" sz="1200" b="1" dirty="0">
                <a:latin typeface="+mn-lt"/>
              </a:endParaRPr>
            </a:p>
          </p:txBody>
        </p:sp>
        <p:sp>
          <p:nvSpPr>
            <p:cNvPr id="100" name="TextBox 111"/>
            <p:cNvSpPr txBox="1"/>
            <p:nvPr/>
          </p:nvSpPr>
          <p:spPr>
            <a:xfrm>
              <a:off x="745734" y="1462237"/>
              <a:ext cx="1335622" cy="276999"/>
            </a:xfrm>
            <a:prstGeom prst="rect">
              <a:avLst/>
            </a:prstGeom>
            <a:noFill/>
          </p:spPr>
          <p:txBody>
            <a:bodyPr wrap="none" rtlCol="0">
              <a:spAutoFit/>
            </a:bodyPr>
            <a:lstStyle/>
            <a:p>
              <a:r>
                <a:rPr lang="en-US" sz="1200" b="1" dirty="0" smtClean="0">
                  <a:latin typeface="+mn-lt"/>
                </a:rPr>
                <a:t>Camera vertex</a:t>
              </a:r>
              <a:endParaRPr lang="en-US" sz="1200" b="1" dirty="0">
                <a:latin typeface="+mn-lt"/>
              </a:endParaRPr>
            </a:p>
          </p:txBody>
        </p:sp>
      </p:grpSp>
    </p:spTree>
    <p:extLst>
      <p:ext uri="{BB962C8B-B14F-4D97-AF65-F5344CB8AC3E}">
        <p14:creationId xmlns:p14="http://schemas.microsoft.com/office/powerpoint/2010/main" val="12184757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8"/>
                                        </p:tgtEl>
                                      </p:cBhvr>
                                    </p:animEffect>
                                    <p:set>
                                      <p:cBhvr>
                                        <p:cTn id="12" dur="1" fill="hold">
                                          <p:stCondLst>
                                            <p:cond delay="499"/>
                                          </p:stCondLst>
                                        </p:cTn>
                                        <p:tgtEl>
                                          <p:spTgt spid="68"/>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93"/>
                                        </p:tgtEl>
                                        <p:attrNameLst>
                                          <p:attrName>style.visibility</p:attrName>
                                        </p:attrNameLst>
                                      </p:cBhvr>
                                      <p:to>
                                        <p:strVal val="visible"/>
                                      </p:to>
                                    </p:set>
                                    <p:animEffect transition="in" filter="fade">
                                      <p:cBhvr>
                                        <p:cTn id="15" dur="500"/>
                                        <p:tgtEl>
                                          <p:spTgt spid="9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8"/>
                                        </p:tgtEl>
                                        <p:attrNameLst>
                                          <p:attrName>style.visibility</p:attrName>
                                        </p:attrNameLst>
                                      </p:cBhvr>
                                      <p:to>
                                        <p:strVal val="visible"/>
                                      </p:to>
                                    </p:set>
                                    <p:animEffect transition="in" filter="fade">
                                      <p:cBhvr>
                                        <p:cTn id="18" dur="500"/>
                                        <p:tgtEl>
                                          <p:spTgt spid="1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1"/>
                                        </p:tgtEl>
                                        <p:attrNameLst>
                                          <p:attrName>style.visibility</p:attrName>
                                        </p:attrNameLst>
                                      </p:cBhvr>
                                      <p:to>
                                        <p:strVal val="visible"/>
                                      </p:to>
                                    </p:set>
                                    <p:animEffect transition="in" filter="fade">
                                      <p:cBhvr>
                                        <p:cTn id="21" dur="500"/>
                                        <p:tgtEl>
                                          <p:spTgt spid="1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77"/>
                                        </p:tgtEl>
                                        <p:attrNameLst>
                                          <p:attrName>style.visibility</p:attrName>
                                        </p:attrNameLst>
                                      </p:cBhvr>
                                      <p:to>
                                        <p:strVal val="visible"/>
                                      </p:to>
                                    </p:set>
                                    <p:animEffect transition="in" filter="wipe(up)">
                                      <p:cBhvr>
                                        <p:cTn id="26" dur="1000"/>
                                        <p:tgtEl>
                                          <p:spTgt spid="77"/>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par>
                          <p:cTn id="31" fill="hold">
                            <p:stCondLst>
                              <p:cond delay="1500"/>
                            </p:stCondLst>
                            <p:childTnLst>
                              <p:par>
                                <p:cTn id="32" presetID="20" presetClass="entr" presetSubtype="0" fill="hold" grpId="0" nodeType="afterEffect">
                                  <p:stCondLst>
                                    <p:cond delay="500"/>
                                  </p:stCondLst>
                                  <p:childTnLst>
                                    <p:set>
                                      <p:cBhvr>
                                        <p:cTn id="33" dur="1" fill="hold">
                                          <p:stCondLst>
                                            <p:cond delay="0"/>
                                          </p:stCondLst>
                                        </p:cTn>
                                        <p:tgtEl>
                                          <p:spTgt spid="92"/>
                                        </p:tgtEl>
                                        <p:attrNameLst>
                                          <p:attrName>style.visibility</p:attrName>
                                        </p:attrNameLst>
                                      </p:cBhvr>
                                      <p:to>
                                        <p:strVal val="visible"/>
                                      </p:to>
                                    </p:set>
                                    <p:animEffect transition="in" filter="wedge">
                                      <p:cBhvr>
                                        <p:cTn id="34" dur="1000"/>
                                        <p:tgtEl>
                                          <p:spTgt spid="92"/>
                                        </p:tgtEl>
                                      </p:cBhvr>
                                    </p:animEffect>
                                  </p:childTnLst>
                                </p:cTn>
                              </p:par>
                              <p:par>
                                <p:cTn id="35" presetID="10" presetClass="entr" presetSubtype="0" fill="hold" nodeType="withEffect">
                                  <p:stCondLst>
                                    <p:cond delay="60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7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7"/>
                                        </p:tgtEl>
                                        <p:attrNameLst>
                                          <p:attrName>style.visibility</p:attrName>
                                        </p:attrNameLst>
                                      </p:cBhvr>
                                      <p:to>
                                        <p:strVal val="visible"/>
                                      </p:to>
                                    </p:set>
                                    <p:animEffect transition="in" filter="fade">
                                      <p:cBhvr>
                                        <p:cTn id="42" dur="500"/>
                                        <p:tgtEl>
                                          <p:spTgt spid="87"/>
                                        </p:tgtEl>
                                      </p:cBhvr>
                                    </p:animEffect>
                                  </p:childTnLst>
                                </p:cTn>
                              </p:par>
                              <p:par>
                                <p:cTn id="43" presetID="10" presetClass="exit" presetSubtype="0" fill="hold" grpId="0" nodeType="withEffect">
                                  <p:stCondLst>
                                    <p:cond delay="0"/>
                                  </p:stCondLst>
                                  <p:childTnLst>
                                    <p:animEffect transition="out" filter="fade">
                                      <p:cBhvr>
                                        <p:cTn id="44" dur="500"/>
                                        <p:tgtEl>
                                          <p:spTgt spid="94"/>
                                        </p:tgtEl>
                                      </p:cBhvr>
                                    </p:animEffect>
                                    <p:set>
                                      <p:cBhvr>
                                        <p:cTn id="45" dur="1" fill="hold">
                                          <p:stCondLst>
                                            <p:cond delay="499"/>
                                          </p:stCondLst>
                                        </p:cTn>
                                        <p:tgtEl>
                                          <p:spTgt spid="9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05"/>
                                        </p:tgtEl>
                                        <p:attrNameLst>
                                          <p:attrName>style.visibility</p:attrName>
                                        </p:attrNameLst>
                                      </p:cBhvr>
                                      <p:to>
                                        <p:strVal val="visible"/>
                                      </p:to>
                                    </p:set>
                                    <p:animEffect transition="in" filter="barn(inVertical)">
                                      <p:cBhvr>
                                        <p:cTn id="50" dur="500"/>
                                        <p:tgtEl>
                                          <p:spTgt spid="10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25"/>
                                        </p:tgtEl>
                                        <p:attrNameLst>
                                          <p:attrName>style.visibility</p:attrName>
                                        </p:attrNameLst>
                                      </p:cBhvr>
                                      <p:to>
                                        <p:strVal val="visible"/>
                                      </p:to>
                                    </p:set>
                                    <p:animEffect transition="in" filter="fade">
                                      <p:cBhvr>
                                        <p:cTn id="53" dur="500"/>
                                        <p:tgtEl>
                                          <p:spTgt spid="12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26"/>
                                        </p:tgtEl>
                                        <p:attrNameLst>
                                          <p:attrName>style.visibility</p:attrName>
                                        </p:attrNameLst>
                                      </p:cBhvr>
                                      <p:to>
                                        <p:strVal val="visible"/>
                                      </p:to>
                                    </p:set>
                                    <p:animEffect transition="in" filter="fade">
                                      <p:cBhvr>
                                        <p:cTn id="56" dur="500"/>
                                        <p:tgtEl>
                                          <p:spTgt spid="12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90"/>
                                        </p:tgtEl>
                                        <p:attrNameLst>
                                          <p:attrName>style.visibility</p:attrName>
                                        </p:attrNameLst>
                                      </p:cBhvr>
                                      <p:to>
                                        <p:strVal val="visible"/>
                                      </p:to>
                                    </p:set>
                                    <p:animEffect transition="in" filter="fade">
                                      <p:cBhvr>
                                        <p:cTn id="59" dur="500"/>
                                        <p:tgtEl>
                                          <p:spTgt spid="90"/>
                                        </p:tgtEl>
                                      </p:cBhvr>
                                    </p:animEffect>
                                  </p:childTnLst>
                                </p:cTn>
                              </p:par>
                              <p:par>
                                <p:cTn id="60" presetID="10" presetClass="exit" presetSubtype="0" fill="hold" grpId="1" nodeType="withEffect">
                                  <p:stCondLst>
                                    <p:cond delay="0"/>
                                  </p:stCondLst>
                                  <p:childTnLst>
                                    <p:animEffect transition="out" filter="fade">
                                      <p:cBhvr>
                                        <p:cTn id="61" dur="500"/>
                                        <p:tgtEl>
                                          <p:spTgt spid="125"/>
                                        </p:tgtEl>
                                      </p:cBhvr>
                                    </p:animEffect>
                                    <p:set>
                                      <p:cBhvr>
                                        <p:cTn id="62" dur="1" fill="hold">
                                          <p:stCondLst>
                                            <p:cond delay="499"/>
                                          </p:stCondLst>
                                        </p:cTn>
                                        <p:tgtEl>
                                          <p:spTgt spid="125"/>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500"/>
                                        <p:tgtEl>
                                          <p:spTgt spid="25"/>
                                        </p:tgtEl>
                                      </p:cBhvr>
                                    </p:animEffect>
                                  </p:childTnLst>
                                </p:cTn>
                              </p:par>
                              <p:par>
                                <p:cTn id="66" presetID="10" presetClass="exit" presetSubtype="0" fill="hold" nodeType="withEffect">
                                  <p:stCondLst>
                                    <p:cond delay="0"/>
                                  </p:stCondLst>
                                  <p:childTnLst>
                                    <p:animEffect transition="out" filter="fade">
                                      <p:cBhvr>
                                        <p:cTn id="67" dur="500"/>
                                        <p:tgtEl>
                                          <p:spTgt spid="24"/>
                                        </p:tgtEl>
                                      </p:cBhvr>
                                    </p:animEffect>
                                    <p:set>
                                      <p:cBhvr>
                                        <p:cTn id="68" dur="1" fill="hold">
                                          <p:stCondLst>
                                            <p:cond delay="499"/>
                                          </p:stCondLst>
                                        </p:cTn>
                                        <p:tgtEl>
                                          <p:spTgt spid="24"/>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70"/>
                                        </p:tgtEl>
                                        <p:attrNameLst>
                                          <p:attrName>style.visibility</p:attrName>
                                        </p:attrNameLst>
                                      </p:cBhvr>
                                      <p:to>
                                        <p:strVal val="visible"/>
                                      </p:to>
                                    </p:set>
                                    <p:animEffect transition="in" filter="fade">
                                      <p:cBhvr>
                                        <p:cTn id="73" dur="500"/>
                                        <p:tgtEl>
                                          <p:spTgt spid="70"/>
                                        </p:tgtEl>
                                      </p:cBhvr>
                                    </p:animEffect>
                                  </p:childTnLst>
                                </p:cTn>
                              </p:par>
                              <p:par>
                                <p:cTn id="74" presetID="10" presetClass="exit" presetSubtype="0" fill="hold" grpId="1" nodeType="withEffect">
                                  <p:stCondLst>
                                    <p:cond delay="0"/>
                                  </p:stCondLst>
                                  <p:childTnLst>
                                    <p:animEffect transition="out" filter="fade">
                                      <p:cBhvr>
                                        <p:cTn id="75" dur="500"/>
                                        <p:tgtEl>
                                          <p:spTgt spid="90"/>
                                        </p:tgtEl>
                                      </p:cBhvr>
                                    </p:animEffect>
                                    <p:set>
                                      <p:cBhvr>
                                        <p:cTn id="76" dur="1" fill="hold">
                                          <p:stCondLst>
                                            <p:cond delay="499"/>
                                          </p:stCondLst>
                                        </p:cTn>
                                        <p:tgtEl>
                                          <p:spTgt spid="90"/>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fade">
                                      <p:cBhvr>
                                        <p:cTn id="79" dur="500"/>
                                        <p:tgtEl>
                                          <p:spTgt spid="24"/>
                                        </p:tgtEl>
                                      </p:cBhvr>
                                    </p:animEffect>
                                  </p:childTnLst>
                                </p:cTn>
                              </p:par>
                              <p:par>
                                <p:cTn id="80" presetID="10" presetClass="exit" presetSubtype="0" fill="hold" nodeType="withEffect">
                                  <p:stCondLst>
                                    <p:cond delay="0"/>
                                  </p:stCondLst>
                                  <p:childTnLst>
                                    <p:animEffect transition="out" filter="fade">
                                      <p:cBhvr>
                                        <p:cTn id="81" dur="500"/>
                                        <p:tgtEl>
                                          <p:spTgt spid="25"/>
                                        </p:tgtEl>
                                      </p:cBhvr>
                                    </p:animEffect>
                                    <p:set>
                                      <p:cBhvr>
                                        <p:cTn id="82" dur="1" fill="hold">
                                          <p:stCondLst>
                                            <p:cond delay="499"/>
                                          </p:stCondLst>
                                        </p:cTn>
                                        <p:tgtEl>
                                          <p:spTgt spid="25"/>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05"/>
                                        </p:tgtEl>
                                      </p:cBhvr>
                                    </p:animEffect>
                                    <p:set>
                                      <p:cBhvr>
                                        <p:cTn id="85" dur="1" fill="hold">
                                          <p:stCondLst>
                                            <p:cond delay="499"/>
                                          </p:stCondLst>
                                        </p:cTn>
                                        <p:tgtEl>
                                          <p:spTgt spid="10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128" grpId="0" animBg="1"/>
      <p:bldP spid="126" grpId="0" animBg="1"/>
      <p:bldP spid="111" grpId="0" animBg="1"/>
      <p:bldP spid="125" grpId="0" animBg="1"/>
      <p:bldP spid="125" grpId="1" animBg="1"/>
      <p:bldP spid="68" grpId="0" animBg="1"/>
      <p:bldP spid="92" grpId="0" animBg="1"/>
      <p:bldP spid="70" grpId="0" animBg="1"/>
      <p:bldP spid="90" grpId="0" animBg="1"/>
      <p:bldP spid="90" grpId="1" animBg="1"/>
      <p:bldP spid="87" grpId="0" animBg="1"/>
      <p:bldP spid="9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dirty="0" smtClean="0"/>
              <a:t>Photon </a:t>
            </a:r>
            <a:r>
              <a:rPr lang="en-US" dirty="0" smtClean="0"/>
              <a:t>mapping</a:t>
            </a:r>
            <a:r>
              <a:rPr lang="cs-CZ" dirty="0" smtClean="0"/>
              <a:t> </a:t>
            </a:r>
            <a:r>
              <a:rPr lang="cs-CZ" dirty="0" err="1" smtClean="0"/>
              <a:t>overview</a:t>
            </a:r>
            <a:endParaRPr lang="en-US" dirty="0" smtClean="0"/>
          </a:p>
        </p:txBody>
      </p:sp>
      <p:sp>
        <p:nvSpPr>
          <p:cNvPr id="339971" name="Rectangle 3"/>
          <p:cNvSpPr>
            <a:spLocks noGrp="1" noChangeArrowheads="1"/>
          </p:cNvSpPr>
          <p:nvPr>
            <p:ph type="body" idx="1"/>
          </p:nvPr>
        </p:nvSpPr>
        <p:spPr>
          <a:xfrm>
            <a:off x="457200" y="1600200"/>
            <a:ext cx="8229600" cy="4997450"/>
          </a:xfrm>
        </p:spPr>
        <p:txBody>
          <a:bodyPr>
            <a:normAutofit lnSpcReduction="10000"/>
          </a:bodyPr>
          <a:lstStyle/>
          <a:p>
            <a:pPr eaLnBrk="1" hangingPunct="1">
              <a:defRPr/>
            </a:pPr>
            <a:r>
              <a:rPr lang="en-US" dirty="0" smtClean="0"/>
              <a:t>Paths are followed both </a:t>
            </a:r>
            <a:r>
              <a:rPr lang="en-US" b="1" dirty="0" smtClean="0"/>
              <a:t>from the light sources</a:t>
            </a:r>
            <a:r>
              <a:rPr lang="en-US" dirty="0" smtClean="0"/>
              <a:t> and </a:t>
            </a:r>
            <a:r>
              <a:rPr lang="en-US" b="1" dirty="0" smtClean="0"/>
              <a:t>from the camera</a:t>
            </a:r>
            <a:endParaRPr lang="cs-CZ" b="1" dirty="0" smtClean="0"/>
          </a:p>
          <a:p>
            <a:pPr eaLnBrk="1" hangingPunct="1">
              <a:defRPr/>
            </a:pPr>
            <a:r>
              <a:rPr lang="en-US" dirty="0" smtClean="0"/>
              <a:t>Similar to bidirectional path tracing</a:t>
            </a:r>
            <a:endParaRPr lang="cs-CZ" dirty="0" smtClean="0"/>
          </a:p>
          <a:p>
            <a:pPr lvl="1" eaLnBrk="1" hangingPunct="1">
              <a:defRPr/>
            </a:pPr>
            <a:r>
              <a:rPr lang="en-US" dirty="0" smtClean="0"/>
              <a:t>But the sub-path connection strategy significantly differs</a:t>
            </a:r>
            <a:endParaRPr lang="cs-CZ" dirty="0" smtClean="0">
              <a:ea typeface="+mn-ea"/>
              <a:cs typeface="+mn-cs"/>
            </a:endParaRPr>
          </a:p>
          <a:p>
            <a:pPr marL="342900" lvl="1" indent="-342900" eaLnBrk="1" hangingPunct="1">
              <a:buClr>
                <a:schemeClr val="accent1"/>
              </a:buClr>
              <a:buSzPct val="65000"/>
              <a:buFont typeface="Wingdings" pitchFamily="2" charset="2"/>
              <a:buChar char="n"/>
              <a:defRPr/>
            </a:pPr>
            <a:r>
              <a:rPr lang="en-US" sz="2400" b="1" dirty="0" smtClean="0"/>
              <a:t>Reuse of light sub-paths </a:t>
            </a:r>
            <a:r>
              <a:rPr lang="en-US" sz="2400" dirty="0" smtClean="0"/>
              <a:t>for all pixels</a:t>
            </a:r>
            <a:endParaRPr lang="cs-CZ" sz="2400" dirty="0" smtClean="0">
              <a:ea typeface="+mn-ea"/>
              <a:cs typeface="+mn-cs"/>
            </a:endParaRPr>
          </a:p>
          <a:p>
            <a:pPr lvl="1" eaLnBrk="1" hangingPunct="1">
              <a:defRPr/>
            </a:pPr>
            <a:r>
              <a:rPr lang="en-US" dirty="0" smtClean="0">
                <a:ea typeface="+mn-ea"/>
                <a:cs typeface="+mn-cs"/>
              </a:rPr>
              <a:t>Photon map = “</a:t>
            </a:r>
            <a:r>
              <a:rPr lang="en-US" b="1" dirty="0" smtClean="0">
                <a:ea typeface="+mn-ea"/>
                <a:cs typeface="+mn-cs"/>
              </a:rPr>
              <a:t>light sub-path cache</a:t>
            </a:r>
            <a:r>
              <a:rPr lang="en-US" dirty="0" smtClean="0">
                <a:ea typeface="+mn-ea"/>
                <a:cs typeface="+mn-cs"/>
              </a:rPr>
              <a:t>”</a:t>
            </a:r>
          </a:p>
          <a:p>
            <a:pPr lvl="1" eaLnBrk="1" hangingPunct="1">
              <a:defRPr/>
            </a:pPr>
            <a:r>
              <a:rPr lang="en-US" dirty="0" smtClean="0">
                <a:ea typeface="+mn-ea"/>
                <a:cs typeface="+mn-cs"/>
              </a:rPr>
              <a:t>Essential for good performance</a:t>
            </a:r>
            <a:endParaRPr lang="cs-CZ" dirty="0" smtClean="0">
              <a:ea typeface="+mn-ea"/>
              <a:cs typeface="+mn-cs"/>
            </a:endParaRPr>
          </a:p>
          <a:p>
            <a:pPr eaLnBrk="1" hangingPunct="1">
              <a:defRPr/>
            </a:pPr>
            <a:r>
              <a:rPr lang="en-US" dirty="0" smtClean="0"/>
              <a:t>For the same quality often faster than pure MC techniques</a:t>
            </a:r>
            <a:endParaRPr lang="cs-CZ" dirty="0" smtClean="0"/>
          </a:p>
          <a:p>
            <a:pPr eaLnBrk="1" hangingPunct="1">
              <a:defRPr/>
            </a:pPr>
            <a:r>
              <a:rPr lang="en-US" b="1" dirty="0" smtClean="0"/>
              <a:t>Biased</a:t>
            </a:r>
            <a:r>
              <a:rPr lang="cs-CZ" b="1" dirty="0" smtClean="0"/>
              <a:t>!</a:t>
            </a:r>
          </a:p>
          <a:p>
            <a:pPr lvl="1" eaLnBrk="1" hangingPunct="1">
              <a:defRPr/>
            </a:pPr>
            <a:r>
              <a:rPr lang="en-US" dirty="0" smtClean="0">
                <a:ea typeface="+mn-ea"/>
                <a:cs typeface="+mn-cs"/>
              </a:rPr>
              <a:t>But </a:t>
            </a:r>
            <a:r>
              <a:rPr lang="en-US" b="1" dirty="0" smtClean="0">
                <a:ea typeface="+mn-ea"/>
                <a:cs typeface="+mn-cs"/>
              </a:rPr>
              <a:t>can be made consistent</a:t>
            </a:r>
            <a:r>
              <a:rPr lang="en-US" dirty="0" smtClean="0">
                <a:ea typeface="+mn-ea"/>
                <a:cs typeface="+mn-cs"/>
              </a:rPr>
              <a:t> </a:t>
            </a:r>
            <a:r>
              <a:rPr lang="cs-CZ" dirty="0" smtClean="0">
                <a:ea typeface="+mn-ea"/>
                <a:cs typeface="+mn-cs"/>
              </a:rPr>
              <a:t>(</a:t>
            </a:r>
            <a:r>
              <a:rPr lang="en-US" dirty="0" smtClean="0">
                <a:ea typeface="+mn-ea"/>
                <a:cs typeface="+mn-cs"/>
              </a:rPr>
              <a:t>i.e. converges as the photon count increases, cf. </a:t>
            </a:r>
            <a:r>
              <a:rPr lang="en-US" b="1" dirty="0" smtClean="0">
                <a:ea typeface="+mn-ea"/>
                <a:cs typeface="+mn-cs"/>
              </a:rPr>
              <a:t>progressive photon mapping</a:t>
            </a:r>
            <a:r>
              <a:rPr lang="cs-CZ" dirty="0" smtClean="0">
                <a:ea typeface="+mn-ea"/>
                <a:cs typeface="+mn-cs"/>
              </a:rPr>
              <a:t>)</a:t>
            </a:r>
          </a:p>
        </p:txBody>
      </p:sp>
      <p:sp>
        <p:nvSpPr>
          <p:cNvPr id="5" name="Zástupný symbol pro zápatí 4"/>
          <p:cNvSpPr>
            <a:spLocks noGrp="1"/>
          </p:cNvSpPr>
          <p:nvPr>
            <p:ph type="ftr" sz="quarter" idx="11"/>
          </p:nvPr>
        </p:nvSpPr>
        <p:spPr/>
        <p:txBody>
          <a:bodyPr/>
          <a:lstStyle/>
          <a:p>
            <a:pPr>
              <a:defRPr/>
            </a:pPr>
            <a:r>
              <a:rPr lang="en-US" altLang="en-US" smtClean="0"/>
              <a:t>CG III (NPGR010) - J. Křivánek 2015</a:t>
            </a:r>
            <a:endParaRPr lang="en-US" alt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t>Sampling techniques</a:t>
            </a:r>
            <a:endParaRPr lang="en-GB" b="1" dirty="0"/>
          </a:p>
        </p:txBody>
      </p:sp>
      <p:sp>
        <p:nvSpPr>
          <p:cNvPr id="12" name="Sun 11"/>
          <p:cNvSpPr/>
          <p:nvPr/>
        </p:nvSpPr>
        <p:spPr>
          <a:xfrm rot="1134788">
            <a:off x="5458204" y="1785817"/>
            <a:ext cx="642942" cy="642943"/>
          </a:xfrm>
          <a:prstGeom prst="sun">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grpSp>
        <p:nvGrpSpPr>
          <p:cNvPr id="2" name="Group 15"/>
          <p:cNvGrpSpPr/>
          <p:nvPr/>
        </p:nvGrpSpPr>
        <p:grpSpPr>
          <a:xfrm rot="774754">
            <a:off x="338729" y="2015957"/>
            <a:ext cx="410270" cy="298379"/>
            <a:chOff x="3192789" y="1005143"/>
            <a:chExt cx="785815" cy="571503"/>
          </a:xfrm>
        </p:grpSpPr>
        <p:sp>
          <p:nvSpPr>
            <p:cNvPr id="17" name="Isosceles Triangle 16"/>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8" name="Rectangle 17"/>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cxnSp>
        <p:nvCxnSpPr>
          <p:cNvPr id="10" name="Straight Arrow Connector 9"/>
          <p:cNvCxnSpPr>
            <a:stCxn id="11" idx="2"/>
            <a:endCxn id="19" idx="6"/>
          </p:cNvCxnSpPr>
          <p:nvPr/>
        </p:nvCxnSpPr>
        <p:spPr>
          <a:xfrm flipH="1">
            <a:off x="3228103" y="2885119"/>
            <a:ext cx="1038003" cy="130204"/>
          </a:xfrm>
          <a:prstGeom prst="straightConnector1">
            <a:avLst/>
          </a:prstGeom>
          <a:ln w="12700">
            <a:solidFill>
              <a:schemeClr val="tx1">
                <a:lumMod val="65000"/>
                <a:lumOff val="35000"/>
              </a:schemeClr>
            </a:solidFill>
            <a:headEnd type="triangle"/>
            <a:tailEnd type="none" w="med"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9" idx="2"/>
            <a:endCxn id="20" idx="6"/>
          </p:cNvCxnSpPr>
          <p:nvPr/>
        </p:nvCxnSpPr>
        <p:spPr>
          <a:xfrm flipH="1" flipV="1">
            <a:off x="2072100" y="2885119"/>
            <a:ext cx="1025793" cy="130204"/>
          </a:xfrm>
          <a:prstGeom prst="straightConnector1">
            <a:avLst/>
          </a:prstGeom>
          <a:ln w="12700">
            <a:solidFill>
              <a:schemeClr val="tx1">
                <a:lumMod val="65000"/>
                <a:lumOff val="35000"/>
              </a:schemeClr>
            </a:solidFill>
            <a:prstDash val="solid"/>
            <a:headEnd type="triangle"/>
            <a:tailEnd type="none" w="med"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20" idx="1"/>
            <a:endCxn id="15" idx="5"/>
          </p:cNvCxnSpPr>
          <p:nvPr/>
        </p:nvCxnSpPr>
        <p:spPr>
          <a:xfrm flipH="1" flipV="1">
            <a:off x="853108" y="2457003"/>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741967" y="2345867"/>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1" name="Rectangle 20"/>
          <p:cNvSpPr>
            <a:spLocks noRot="1" noChangeAspect="1" noMove="1" noResize="1" noEditPoints="1" noAdjustHandles="1" noChangeArrowheads="1" noChangeShapeType="1" noTextEdit="1"/>
          </p:cNvSpPr>
          <p:nvPr/>
        </p:nvSpPr>
        <p:spPr>
          <a:xfrm>
            <a:off x="5204600" y="2415686"/>
            <a:ext cx="501676" cy="400111"/>
          </a:xfrm>
          <a:prstGeom prst="rect">
            <a:avLst/>
          </a:prstGeom>
          <a:blipFill rotWithShape="1">
            <a:blip r:embed="rId3" cstate="print">
              <a:lum bright="-60000"/>
            </a:blip>
            <a:stretch>
              <a:fillRect b="-9091"/>
            </a:stretch>
          </a:blipFill>
        </p:spPr>
        <p:txBody>
          <a:bodyPr/>
          <a:lstStyle/>
          <a:p>
            <a:r>
              <a:rPr lang="en-US">
                <a:noFill/>
              </a:rPr>
              <a:t> </a:t>
            </a:r>
          </a:p>
        </p:txBody>
      </p:sp>
      <p:sp>
        <p:nvSpPr>
          <p:cNvPr id="22" name="Rectangle 21"/>
          <p:cNvSpPr>
            <a:spLocks noRot="1" noChangeAspect="1" noMove="1" noResize="1" noEditPoints="1" noAdjustHandles="1" noChangeArrowheads="1" noChangeShapeType="1" noTextEdit="1"/>
          </p:cNvSpPr>
          <p:nvPr/>
        </p:nvSpPr>
        <p:spPr>
          <a:xfrm>
            <a:off x="3980470" y="2847734"/>
            <a:ext cx="495713" cy="400111"/>
          </a:xfrm>
          <a:prstGeom prst="rect">
            <a:avLst/>
          </a:prstGeom>
          <a:blipFill rotWithShape="1">
            <a:blip r:embed="rId4" cstate="print">
              <a:lum bright="-60000"/>
            </a:blip>
            <a:stretch>
              <a:fillRect b="-7576"/>
            </a:stretch>
          </a:blipFill>
        </p:spPr>
        <p:txBody>
          <a:bodyPr/>
          <a:lstStyle/>
          <a:p>
            <a:r>
              <a:rPr lang="en-US">
                <a:noFill/>
              </a:rPr>
              <a:t> </a:t>
            </a:r>
          </a:p>
        </p:txBody>
      </p:sp>
      <p:sp>
        <p:nvSpPr>
          <p:cNvPr id="23" name="Rectangle 22"/>
          <p:cNvSpPr>
            <a:spLocks noRot="1" noChangeAspect="1" noMove="1" noResize="1" noEditPoints="1" noAdjustHandles="1" noChangeArrowheads="1" noChangeShapeType="1" noTextEdit="1"/>
          </p:cNvSpPr>
          <p:nvPr/>
        </p:nvSpPr>
        <p:spPr>
          <a:xfrm>
            <a:off x="2828336" y="2985693"/>
            <a:ext cx="501676" cy="400111"/>
          </a:xfrm>
          <a:prstGeom prst="rect">
            <a:avLst/>
          </a:prstGeom>
          <a:blipFill rotWithShape="1">
            <a:blip r:embed="rId5" cstate="print">
              <a:lum bright="-60000"/>
            </a:blip>
            <a:stretch>
              <a:fillRect b="-10769"/>
            </a:stretch>
          </a:blipFill>
        </p:spPr>
        <p:txBody>
          <a:bodyPr/>
          <a:lstStyle/>
          <a:p>
            <a:r>
              <a:rPr lang="en-US">
                <a:noFill/>
              </a:rPr>
              <a:t> </a:t>
            </a:r>
          </a:p>
        </p:txBody>
      </p:sp>
      <p:sp>
        <p:nvSpPr>
          <p:cNvPr id="24" name="Rectangle 23"/>
          <p:cNvSpPr>
            <a:spLocks noRot="1" noChangeAspect="1" noMove="1" noResize="1" noEditPoints="1" noAdjustHandles="1" noChangeArrowheads="1" noChangeShapeType="1" noTextEdit="1"/>
          </p:cNvSpPr>
          <p:nvPr/>
        </p:nvSpPr>
        <p:spPr>
          <a:xfrm>
            <a:off x="463113" y="2397018"/>
            <a:ext cx="511999" cy="400111"/>
          </a:xfrm>
          <a:prstGeom prst="rect">
            <a:avLst/>
          </a:prstGeom>
          <a:blipFill rotWithShape="1">
            <a:blip r:embed="rId6" cstate="print">
              <a:lum bright="-60000"/>
            </a:blip>
            <a:stretch>
              <a:fillRect b="-7576"/>
            </a:stretch>
          </a:blipFill>
        </p:spPr>
        <p:txBody>
          <a:bodyPr/>
          <a:lstStyle/>
          <a:p>
            <a:r>
              <a:rPr lang="en-US">
                <a:noFill/>
              </a:rPr>
              <a:t> </a:t>
            </a:r>
          </a:p>
        </p:txBody>
      </p:sp>
      <p:cxnSp>
        <p:nvCxnSpPr>
          <p:cNvPr id="28" name="Straight Arrow Connector 27"/>
          <p:cNvCxnSpPr>
            <a:stCxn id="29" idx="3"/>
            <a:endCxn id="11" idx="7"/>
          </p:cNvCxnSpPr>
          <p:nvPr/>
        </p:nvCxnSpPr>
        <p:spPr>
          <a:xfrm flipH="1">
            <a:off x="4377244" y="2457003"/>
            <a:ext cx="1064429" cy="382080"/>
          </a:xfrm>
          <a:prstGeom prst="straightConnector1">
            <a:avLst/>
          </a:prstGeom>
          <a:ln w="12700">
            <a:solidFill>
              <a:schemeClr val="tx1">
                <a:lumMod val="65000"/>
                <a:lumOff val="35000"/>
              </a:schemeClr>
            </a:solidFill>
            <a:headEnd type="triangle"/>
            <a:tailEnd type="none" w="med" len="lg"/>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5422599" y="2345867"/>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 name="Oval 10"/>
          <p:cNvSpPr/>
          <p:nvPr/>
        </p:nvSpPr>
        <p:spPr>
          <a:xfrm>
            <a:off x="4266100" y="2820015"/>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9" name="Oval 18"/>
          <p:cNvSpPr/>
          <p:nvPr/>
        </p:nvSpPr>
        <p:spPr>
          <a:xfrm>
            <a:off x="3097891" y="2950219"/>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0" name="Oval 19"/>
          <p:cNvSpPr/>
          <p:nvPr/>
        </p:nvSpPr>
        <p:spPr>
          <a:xfrm>
            <a:off x="1941892" y="2820015"/>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6" name="Rectangle 55"/>
          <p:cNvSpPr>
            <a:spLocks noRot="1" noChangeAspect="1" noMove="1" noResize="1" noEditPoints="1" noAdjustHandles="1" noChangeArrowheads="1" noChangeShapeType="1" noTextEdit="1"/>
          </p:cNvSpPr>
          <p:nvPr/>
        </p:nvSpPr>
        <p:spPr>
          <a:xfrm>
            <a:off x="1642684" y="2846598"/>
            <a:ext cx="511999" cy="400111"/>
          </a:xfrm>
          <a:prstGeom prst="rect">
            <a:avLst/>
          </a:prstGeom>
          <a:blipFill rotWithShape="1">
            <a:blip r:embed="rId7" cstate="print">
              <a:lum bright="-60000"/>
            </a:blip>
            <a:stretch>
              <a:fillRect b="-9091"/>
            </a:stretch>
          </a:blipFill>
        </p:spPr>
        <p:txBody>
          <a:bodyPr/>
          <a:lstStyle/>
          <a:p>
            <a:r>
              <a:rPr lang="en-US">
                <a:noFill/>
              </a:rPr>
              <a:t> </a:t>
            </a:r>
          </a:p>
        </p:txBody>
      </p:sp>
      <p:cxnSp>
        <p:nvCxnSpPr>
          <p:cNvPr id="73" name="Straight Arrow Connector 72"/>
          <p:cNvCxnSpPr>
            <a:stCxn id="83" idx="2"/>
            <a:endCxn id="84" idx="6"/>
          </p:cNvCxnSpPr>
          <p:nvPr/>
        </p:nvCxnSpPr>
        <p:spPr>
          <a:xfrm flipH="1">
            <a:off x="3228103" y="3989739"/>
            <a:ext cx="1038003" cy="130204"/>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84" idx="2"/>
            <a:endCxn id="85" idx="6"/>
          </p:cNvCxnSpPr>
          <p:nvPr/>
        </p:nvCxnSpPr>
        <p:spPr>
          <a:xfrm flipH="1" flipV="1">
            <a:off x="2072100" y="3989739"/>
            <a:ext cx="1025793" cy="130204"/>
          </a:xfrm>
          <a:prstGeom prst="straightConnector1">
            <a:avLst/>
          </a:prstGeom>
          <a:ln w="12700">
            <a:solidFill>
              <a:schemeClr val="tx1">
                <a:lumMod val="65000"/>
                <a:lumOff val="35000"/>
              </a:schemeClr>
            </a:solidFill>
            <a:prstDash val="solid"/>
            <a:headEnd type="triangle"/>
            <a:tailEnd type="none" w="med" len="lg"/>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stCxn id="85" idx="1"/>
            <a:endCxn id="76" idx="5"/>
          </p:cNvCxnSpPr>
          <p:nvPr/>
        </p:nvCxnSpPr>
        <p:spPr>
          <a:xfrm flipH="1" flipV="1">
            <a:off x="853108" y="3561623"/>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76" name="Oval 75"/>
          <p:cNvSpPr/>
          <p:nvPr/>
        </p:nvSpPr>
        <p:spPr>
          <a:xfrm>
            <a:off x="741967" y="3450487"/>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7" name="Rectangle 76"/>
          <p:cNvSpPr>
            <a:spLocks noRot="1" noChangeAspect="1" noMove="1" noResize="1" noEditPoints="1" noAdjustHandles="1" noChangeArrowheads="1" noChangeShapeType="1" noTextEdit="1"/>
          </p:cNvSpPr>
          <p:nvPr/>
        </p:nvSpPr>
        <p:spPr>
          <a:xfrm>
            <a:off x="5204600" y="3520304"/>
            <a:ext cx="501676" cy="400111"/>
          </a:xfrm>
          <a:prstGeom prst="rect">
            <a:avLst/>
          </a:prstGeom>
          <a:blipFill rotWithShape="1">
            <a:blip r:embed="rId8" cstate="print">
              <a:lum bright="-60000"/>
            </a:blip>
            <a:stretch>
              <a:fillRect b="-10606"/>
            </a:stretch>
          </a:blipFill>
        </p:spPr>
        <p:txBody>
          <a:bodyPr/>
          <a:lstStyle/>
          <a:p>
            <a:r>
              <a:rPr lang="en-US">
                <a:noFill/>
              </a:rPr>
              <a:t> </a:t>
            </a:r>
          </a:p>
        </p:txBody>
      </p:sp>
      <p:sp>
        <p:nvSpPr>
          <p:cNvPr id="78" name="Rectangle 77"/>
          <p:cNvSpPr>
            <a:spLocks noRot="1" noChangeAspect="1" noMove="1" noResize="1" noEditPoints="1" noAdjustHandles="1" noChangeArrowheads="1" noChangeShapeType="1" noTextEdit="1"/>
          </p:cNvSpPr>
          <p:nvPr/>
        </p:nvSpPr>
        <p:spPr>
          <a:xfrm>
            <a:off x="3980470" y="3952352"/>
            <a:ext cx="495713" cy="400111"/>
          </a:xfrm>
          <a:prstGeom prst="rect">
            <a:avLst/>
          </a:prstGeom>
          <a:blipFill rotWithShape="1">
            <a:blip r:embed="rId9" cstate="print">
              <a:lum bright="-60000"/>
            </a:blip>
            <a:stretch>
              <a:fillRect b="-7576"/>
            </a:stretch>
          </a:blipFill>
        </p:spPr>
        <p:txBody>
          <a:bodyPr/>
          <a:lstStyle/>
          <a:p>
            <a:r>
              <a:rPr lang="en-US">
                <a:noFill/>
              </a:rPr>
              <a:t> </a:t>
            </a:r>
          </a:p>
        </p:txBody>
      </p:sp>
      <p:sp>
        <p:nvSpPr>
          <p:cNvPr id="79" name="Rectangle 78"/>
          <p:cNvSpPr>
            <a:spLocks noRot="1" noChangeAspect="1" noMove="1" noResize="1" noEditPoints="1" noAdjustHandles="1" noChangeArrowheads="1" noChangeShapeType="1" noTextEdit="1"/>
          </p:cNvSpPr>
          <p:nvPr/>
        </p:nvSpPr>
        <p:spPr>
          <a:xfrm>
            <a:off x="2828336" y="4090313"/>
            <a:ext cx="501676" cy="400111"/>
          </a:xfrm>
          <a:prstGeom prst="rect">
            <a:avLst/>
          </a:prstGeom>
          <a:blipFill rotWithShape="1">
            <a:blip r:embed="rId10" cstate="print">
              <a:lum bright="-60000"/>
            </a:blip>
            <a:stretch>
              <a:fillRect b="-9091"/>
            </a:stretch>
          </a:blipFill>
        </p:spPr>
        <p:txBody>
          <a:bodyPr/>
          <a:lstStyle/>
          <a:p>
            <a:r>
              <a:rPr lang="en-US">
                <a:noFill/>
              </a:rPr>
              <a:t> </a:t>
            </a:r>
          </a:p>
        </p:txBody>
      </p:sp>
      <p:sp>
        <p:nvSpPr>
          <p:cNvPr id="80" name="Rectangle 79"/>
          <p:cNvSpPr>
            <a:spLocks noRot="1" noChangeAspect="1" noMove="1" noResize="1" noEditPoints="1" noAdjustHandles="1" noChangeArrowheads="1" noChangeShapeType="1" noTextEdit="1"/>
          </p:cNvSpPr>
          <p:nvPr/>
        </p:nvSpPr>
        <p:spPr>
          <a:xfrm>
            <a:off x="463113" y="3501637"/>
            <a:ext cx="511999" cy="400111"/>
          </a:xfrm>
          <a:prstGeom prst="rect">
            <a:avLst/>
          </a:prstGeom>
          <a:blipFill rotWithShape="1">
            <a:blip r:embed="rId11" cstate="print">
              <a:lum bright="-60000"/>
            </a:blip>
            <a:stretch>
              <a:fillRect b="-7576"/>
            </a:stretch>
          </a:blipFill>
        </p:spPr>
        <p:txBody>
          <a:bodyPr/>
          <a:lstStyle/>
          <a:p>
            <a:r>
              <a:rPr lang="en-US">
                <a:noFill/>
              </a:rPr>
              <a:t> </a:t>
            </a:r>
          </a:p>
        </p:txBody>
      </p:sp>
      <p:cxnSp>
        <p:nvCxnSpPr>
          <p:cNvPr id="81" name="Straight Arrow Connector 80"/>
          <p:cNvCxnSpPr>
            <a:stCxn id="82" idx="3"/>
            <a:endCxn id="83" idx="7"/>
          </p:cNvCxnSpPr>
          <p:nvPr/>
        </p:nvCxnSpPr>
        <p:spPr>
          <a:xfrm flipH="1">
            <a:off x="4377244" y="3561623"/>
            <a:ext cx="1064429" cy="382080"/>
          </a:xfrm>
          <a:prstGeom prst="straightConnector1">
            <a:avLst/>
          </a:prstGeom>
          <a:ln w="12700">
            <a:solidFill>
              <a:schemeClr val="tx1">
                <a:lumMod val="65000"/>
                <a:lumOff val="35000"/>
              </a:schemeClr>
            </a:solidFill>
            <a:headEnd type="none"/>
            <a:tailEnd type="triangle" w="med" len="lg"/>
          </a:ln>
        </p:spPr>
        <p:style>
          <a:lnRef idx="1">
            <a:schemeClr val="accent1"/>
          </a:lnRef>
          <a:fillRef idx="0">
            <a:schemeClr val="accent1"/>
          </a:fillRef>
          <a:effectRef idx="0">
            <a:schemeClr val="accent1"/>
          </a:effectRef>
          <a:fontRef idx="minor">
            <a:schemeClr val="tx1"/>
          </a:fontRef>
        </p:style>
      </p:cxnSp>
      <p:sp>
        <p:nvSpPr>
          <p:cNvPr id="82" name="Oval 81"/>
          <p:cNvSpPr/>
          <p:nvPr/>
        </p:nvSpPr>
        <p:spPr>
          <a:xfrm>
            <a:off x="5422599" y="3450487"/>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3" name="Oval 82"/>
          <p:cNvSpPr/>
          <p:nvPr/>
        </p:nvSpPr>
        <p:spPr>
          <a:xfrm>
            <a:off x="4266100" y="3924635"/>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4" name="Oval 83"/>
          <p:cNvSpPr/>
          <p:nvPr/>
        </p:nvSpPr>
        <p:spPr>
          <a:xfrm>
            <a:off x="3097891" y="4054839"/>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5" name="Oval 84"/>
          <p:cNvSpPr/>
          <p:nvPr/>
        </p:nvSpPr>
        <p:spPr>
          <a:xfrm>
            <a:off x="1941892" y="3924635"/>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6" name="Rectangle 85"/>
          <p:cNvSpPr>
            <a:spLocks noRot="1" noChangeAspect="1" noMove="1" noResize="1" noEditPoints="1" noAdjustHandles="1" noChangeArrowheads="1" noChangeShapeType="1" noTextEdit="1"/>
          </p:cNvSpPr>
          <p:nvPr/>
        </p:nvSpPr>
        <p:spPr>
          <a:xfrm>
            <a:off x="1642684" y="3951217"/>
            <a:ext cx="511999" cy="400111"/>
          </a:xfrm>
          <a:prstGeom prst="rect">
            <a:avLst/>
          </a:prstGeom>
          <a:blipFill rotWithShape="1">
            <a:blip r:embed="rId12" cstate="print">
              <a:lum bright="-60000"/>
            </a:blip>
            <a:stretch>
              <a:fillRect b="-9091"/>
            </a:stretch>
          </a:blipFill>
        </p:spPr>
        <p:txBody>
          <a:bodyPr/>
          <a:lstStyle/>
          <a:p>
            <a:r>
              <a:rPr lang="en-US">
                <a:noFill/>
              </a:rPr>
              <a:t> </a:t>
            </a:r>
          </a:p>
        </p:txBody>
      </p:sp>
      <p:sp>
        <p:nvSpPr>
          <p:cNvPr id="107" name="Oval 106"/>
          <p:cNvSpPr/>
          <p:nvPr/>
        </p:nvSpPr>
        <p:spPr>
          <a:xfrm>
            <a:off x="1604200" y="5032801"/>
            <a:ext cx="805590" cy="218131"/>
          </a:xfrm>
          <a:prstGeom prst="ellipse">
            <a:avLst/>
          </a:prstGeom>
          <a:solidFill>
            <a:srgbClr val="FFC000">
              <a:alpha val="20000"/>
            </a:srgbClr>
          </a:solidFill>
          <a:ln w="25400" cap="rnd">
            <a:solidFill>
              <a:srgbClr val="FFC000"/>
            </a:solidFill>
            <a:prstDash val="sysDash"/>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88" name="Straight Arrow Connector 87"/>
          <p:cNvCxnSpPr>
            <a:stCxn id="98" idx="2"/>
            <a:endCxn id="99" idx="6"/>
          </p:cNvCxnSpPr>
          <p:nvPr/>
        </p:nvCxnSpPr>
        <p:spPr>
          <a:xfrm flipH="1">
            <a:off x="3228103" y="5141867"/>
            <a:ext cx="1038003" cy="130204"/>
          </a:xfrm>
          <a:prstGeom prst="straightConnector1">
            <a:avLst/>
          </a:prstGeom>
          <a:ln w="12700">
            <a:solidFill>
              <a:schemeClr val="tx1">
                <a:lumMod val="65000"/>
                <a:lumOff val="35000"/>
              </a:schemeClr>
            </a:solidFill>
            <a:headEnd type="none"/>
            <a:tailEnd type="triangle" w="med" len="lg"/>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stCxn id="99" idx="2"/>
            <a:endCxn id="105" idx="6"/>
          </p:cNvCxnSpPr>
          <p:nvPr/>
        </p:nvCxnSpPr>
        <p:spPr>
          <a:xfrm flipH="1" flipV="1">
            <a:off x="2300497" y="5141867"/>
            <a:ext cx="797394" cy="130204"/>
          </a:xfrm>
          <a:prstGeom prst="straightConnector1">
            <a:avLst/>
          </a:prstGeom>
          <a:ln w="12700">
            <a:solidFill>
              <a:schemeClr val="tx1">
                <a:lumMod val="65000"/>
                <a:lumOff val="35000"/>
              </a:schemeClr>
            </a:solidFill>
            <a:prstDash val="solid"/>
            <a:headEnd type="none"/>
            <a:tailEnd type="triangle" w="med" len="lg"/>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stCxn id="100" idx="1"/>
            <a:endCxn id="91" idx="5"/>
          </p:cNvCxnSpPr>
          <p:nvPr/>
        </p:nvCxnSpPr>
        <p:spPr>
          <a:xfrm flipH="1" flipV="1">
            <a:off x="853108" y="4713749"/>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91" name="Oval 90"/>
          <p:cNvSpPr/>
          <p:nvPr/>
        </p:nvSpPr>
        <p:spPr>
          <a:xfrm>
            <a:off x="741967" y="4602615"/>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2" name="Rectangle 91"/>
          <p:cNvSpPr>
            <a:spLocks noRot="1" noChangeAspect="1" noMove="1" noResize="1" noEditPoints="1" noAdjustHandles="1" noChangeArrowheads="1" noChangeShapeType="1" noTextEdit="1"/>
          </p:cNvSpPr>
          <p:nvPr/>
        </p:nvSpPr>
        <p:spPr>
          <a:xfrm>
            <a:off x="5204600" y="4672433"/>
            <a:ext cx="501676" cy="400111"/>
          </a:xfrm>
          <a:prstGeom prst="rect">
            <a:avLst/>
          </a:prstGeom>
          <a:blipFill rotWithShape="1">
            <a:blip r:embed="rId13" cstate="print">
              <a:lum bright="-60000"/>
            </a:blip>
            <a:stretch>
              <a:fillRect b="-10606"/>
            </a:stretch>
          </a:blipFill>
        </p:spPr>
        <p:txBody>
          <a:bodyPr/>
          <a:lstStyle/>
          <a:p>
            <a:r>
              <a:rPr lang="en-US">
                <a:noFill/>
              </a:rPr>
              <a:t> </a:t>
            </a:r>
          </a:p>
        </p:txBody>
      </p:sp>
      <p:sp>
        <p:nvSpPr>
          <p:cNvPr id="93" name="Rectangle 92"/>
          <p:cNvSpPr>
            <a:spLocks noRot="1" noChangeAspect="1" noMove="1" noResize="1" noEditPoints="1" noAdjustHandles="1" noChangeArrowheads="1" noChangeShapeType="1" noTextEdit="1"/>
          </p:cNvSpPr>
          <p:nvPr/>
        </p:nvSpPr>
        <p:spPr>
          <a:xfrm>
            <a:off x="3980470" y="5104481"/>
            <a:ext cx="495713" cy="400111"/>
          </a:xfrm>
          <a:prstGeom prst="rect">
            <a:avLst/>
          </a:prstGeom>
          <a:blipFill rotWithShape="1">
            <a:blip r:embed="rId14" cstate="print">
              <a:lum bright="-60000"/>
            </a:blip>
            <a:stretch>
              <a:fillRect b="-7576"/>
            </a:stretch>
          </a:blipFill>
        </p:spPr>
        <p:txBody>
          <a:bodyPr/>
          <a:lstStyle/>
          <a:p>
            <a:r>
              <a:rPr lang="en-US">
                <a:noFill/>
              </a:rPr>
              <a:t> </a:t>
            </a:r>
          </a:p>
        </p:txBody>
      </p:sp>
      <p:sp>
        <p:nvSpPr>
          <p:cNvPr id="94" name="Rectangle 93"/>
          <p:cNvSpPr>
            <a:spLocks noRot="1" noChangeAspect="1" noMove="1" noResize="1" noEditPoints="1" noAdjustHandles="1" noChangeArrowheads="1" noChangeShapeType="1" noTextEdit="1"/>
          </p:cNvSpPr>
          <p:nvPr/>
        </p:nvSpPr>
        <p:spPr>
          <a:xfrm>
            <a:off x="2828336" y="5242441"/>
            <a:ext cx="501676" cy="400111"/>
          </a:xfrm>
          <a:prstGeom prst="rect">
            <a:avLst/>
          </a:prstGeom>
          <a:blipFill rotWithShape="1">
            <a:blip r:embed="rId15" cstate="print">
              <a:lum bright="-60000"/>
            </a:blip>
            <a:stretch>
              <a:fillRect b="-9091"/>
            </a:stretch>
          </a:blipFill>
        </p:spPr>
        <p:txBody>
          <a:bodyPr/>
          <a:lstStyle/>
          <a:p>
            <a:r>
              <a:rPr lang="en-US">
                <a:noFill/>
              </a:rPr>
              <a:t> </a:t>
            </a:r>
          </a:p>
        </p:txBody>
      </p:sp>
      <p:sp>
        <p:nvSpPr>
          <p:cNvPr id="95" name="Rectangle 94"/>
          <p:cNvSpPr>
            <a:spLocks noRot="1" noChangeAspect="1" noMove="1" noResize="1" noEditPoints="1" noAdjustHandles="1" noChangeArrowheads="1" noChangeShapeType="1" noTextEdit="1"/>
          </p:cNvSpPr>
          <p:nvPr/>
        </p:nvSpPr>
        <p:spPr>
          <a:xfrm>
            <a:off x="463113" y="4653765"/>
            <a:ext cx="511999" cy="400111"/>
          </a:xfrm>
          <a:prstGeom prst="rect">
            <a:avLst/>
          </a:prstGeom>
          <a:blipFill rotWithShape="1">
            <a:blip r:embed="rId16" cstate="print">
              <a:lum bright="-60000"/>
            </a:blip>
            <a:stretch>
              <a:fillRect b="-7576"/>
            </a:stretch>
          </a:blipFill>
        </p:spPr>
        <p:txBody>
          <a:bodyPr/>
          <a:lstStyle/>
          <a:p>
            <a:r>
              <a:rPr lang="en-US">
                <a:noFill/>
              </a:rPr>
              <a:t> </a:t>
            </a:r>
          </a:p>
        </p:txBody>
      </p:sp>
      <p:cxnSp>
        <p:nvCxnSpPr>
          <p:cNvPr id="96" name="Straight Arrow Connector 95"/>
          <p:cNvCxnSpPr>
            <a:stCxn id="97" idx="3"/>
            <a:endCxn id="98" idx="7"/>
          </p:cNvCxnSpPr>
          <p:nvPr/>
        </p:nvCxnSpPr>
        <p:spPr>
          <a:xfrm flipH="1">
            <a:off x="4377244" y="4713749"/>
            <a:ext cx="1064429" cy="382080"/>
          </a:xfrm>
          <a:prstGeom prst="straightConnector1">
            <a:avLst/>
          </a:prstGeom>
          <a:ln w="12700">
            <a:solidFill>
              <a:schemeClr val="tx1">
                <a:lumMod val="65000"/>
                <a:lumOff val="35000"/>
              </a:schemeClr>
            </a:solidFill>
            <a:headEnd type="none"/>
            <a:tailEnd type="triangle" w="med" len="lg"/>
          </a:ln>
        </p:spPr>
        <p:style>
          <a:lnRef idx="1">
            <a:schemeClr val="accent1"/>
          </a:lnRef>
          <a:fillRef idx="0">
            <a:schemeClr val="accent1"/>
          </a:fillRef>
          <a:effectRef idx="0">
            <a:schemeClr val="accent1"/>
          </a:effectRef>
          <a:fontRef idx="minor">
            <a:schemeClr val="tx1"/>
          </a:fontRef>
        </p:style>
      </p:cxnSp>
      <p:sp>
        <p:nvSpPr>
          <p:cNvPr id="97" name="Oval 96"/>
          <p:cNvSpPr/>
          <p:nvPr/>
        </p:nvSpPr>
        <p:spPr>
          <a:xfrm>
            <a:off x="5422599" y="4602615"/>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8" name="Oval 97"/>
          <p:cNvSpPr/>
          <p:nvPr/>
        </p:nvSpPr>
        <p:spPr>
          <a:xfrm>
            <a:off x="4266100" y="5076763"/>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9" name="Oval 98"/>
          <p:cNvSpPr/>
          <p:nvPr/>
        </p:nvSpPr>
        <p:spPr>
          <a:xfrm>
            <a:off x="3097891" y="5206967"/>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0" name="Oval 99"/>
          <p:cNvSpPr/>
          <p:nvPr/>
        </p:nvSpPr>
        <p:spPr>
          <a:xfrm>
            <a:off x="1941892" y="507676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1" name="Rectangle 100"/>
          <p:cNvSpPr>
            <a:spLocks noRot="1" noChangeAspect="1" noMove="1" noResize="1" noEditPoints="1" noAdjustHandles="1" noChangeArrowheads="1" noChangeShapeType="1" noTextEdit="1"/>
          </p:cNvSpPr>
          <p:nvPr/>
        </p:nvSpPr>
        <p:spPr>
          <a:xfrm>
            <a:off x="1642684" y="5131923"/>
            <a:ext cx="511999" cy="400111"/>
          </a:xfrm>
          <a:prstGeom prst="rect">
            <a:avLst/>
          </a:prstGeom>
          <a:blipFill rotWithShape="1">
            <a:blip r:embed="rId17" cstate="print">
              <a:lum bright="-60000"/>
            </a:blip>
            <a:stretch>
              <a:fillRect b="-10769"/>
            </a:stretch>
          </a:blipFill>
        </p:spPr>
        <p:txBody>
          <a:bodyPr/>
          <a:lstStyle/>
          <a:p>
            <a:r>
              <a:rPr lang="en-US">
                <a:noFill/>
              </a:rPr>
              <a:t> </a:t>
            </a:r>
          </a:p>
        </p:txBody>
      </p:sp>
      <p:sp>
        <p:nvSpPr>
          <p:cNvPr id="105" name="Oval 104"/>
          <p:cNvSpPr/>
          <p:nvPr/>
        </p:nvSpPr>
        <p:spPr>
          <a:xfrm>
            <a:off x="2170291" y="5076763"/>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8" name="Rectangle 107"/>
          <p:cNvSpPr>
            <a:spLocks noRot="1" noChangeAspect="1" noMove="1" noResize="1" noEditPoints="1" noAdjustHandles="1" noChangeArrowheads="1" noChangeShapeType="1" noTextEdit="1"/>
          </p:cNvSpPr>
          <p:nvPr/>
        </p:nvSpPr>
        <p:spPr>
          <a:xfrm>
            <a:off x="2138371" y="5131923"/>
            <a:ext cx="501676" cy="400111"/>
          </a:xfrm>
          <a:prstGeom prst="rect">
            <a:avLst/>
          </a:prstGeom>
          <a:blipFill rotWithShape="1">
            <a:blip r:embed="rId18" cstate="print">
              <a:lum bright="-60000"/>
            </a:blip>
            <a:stretch>
              <a:fillRect b="-10769"/>
            </a:stretch>
          </a:blipFill>
        </p:spPr>
        <p:txBody>
          <a:bodyPr/>
          <a:lstStyle/>
          <a:p>
            <a:r>
              <a:rPr lang="en-US">
                <a:noFill/>
              </a:rPr>
              <a:t> </a:t>
            </a:r>
          </a:p>
        </p:txBody>
      </p:sp>
      <p:sp>
        <p:nvSpPr>
          <p:cNvPr id="111" name="TextBox 110"/>
          <p:cNvSpPr txBox="1"/>
          <p:nvPr/>
        </p:nvSpPr>
        <p:spPr>
          <a:xfrm>
            <a:off x="6204247" y="2615198"/>
            <a:ext cx="1505540" cy="338554"/>
          </a:xfrm>
          <a:prstGeom prst="rect">
            <a:avLst/>
          </a:prstGeom>
          <a:noFill/>
        </p:spPr>
        <p:txBody>
          <a:bodyPr wrap="none" rtlCol="0">
            <a:spAutoFit/>
          </a:bodyPr>
          <a:lstStyle/>
          <a:p>
            <a:r>
              <a:rPr lang="en-US" sz="1600" dirty="0" smtClean="0">
                <a:solidFill>
                  <a:schemeClr val="tx2"/>
                </a:solidFill>
                <a:latin typeface="+mn-lt"/>
              </a:rPr>
              <a:t>Unidirectional</a:t>
            </a:r>
            <a:endParaRPr lang="en-US" sz="1600" dirty="0">
              <a:solidFill>
                <a:schemeClr val="tx2"/>
              </a:solidFill>
              <a:latin typeface="+mn-lt"/>
            </a:endParaRPr>
          </a:p>
        </p:txBody>
      </p:sp>
      <p:sp>
        <p:nvSpPr>
          <p:cNvPr id="119" name="TextBox 118"/>
          <p:cNvSpPr txBox="1"/>
          <p:nvPr/>
        </p:nvSpPr>
        <p:spPr>
          <a:xfrm>
            <a:off x="7987492" y="2615198"/>
            <a:ext cx="793807" cy="338554"/>
          </a:xfrm>
          <a:prstGeom prst="rect">
            <a:avLst/>
          </a:prstGeom>
          <a:noFill/>
        </p:spPr>
        <p:txBody>
          <a:bodyPr wrap="none" rtlCol="0">
            <a:spAutoFit/>
          </a:bodyPr>
          <a:lstStyle/>
          <a:p>
            <a:r>
              <a:rPr lang="en-US" sz="1600" dirty="0" smtClean="0">
                <a:solidFill>
                  <a:schemeClr val="tx2"/>
                </a:solidFill>
                <a:latin typeface="+mn-lt"/>
              </a:rPr>
              <a:t>2 ways</a:t>
            </a:r>
            <a:endParaRPr lang="en-US" sz="1600" dirty="0">
              <a:solidFill>
                <a:schemeClr val="tx2"/>
              </a:solidFill>
              <a:latin typeface="+mn-lt"/>
            </a:endParaRPr>
          </a:p>
        </p:txBody>
      </p:sp>
      <p:sp>
        <p:nvSpPr>
          <p:cNvPr id="117" name="TextBox 116"/>
          <p:cNvSpPr txBox="1"/>
          <p:nvPr/>
        </p:nvSpPr>
        <p:spPr>
          <a:xfrm>
            <a:off x="6204247" y="3666510"/>
            <a:ext cx="1830950" cy="338554"/>
          </a:xfrm>
          <a:prstGeom prst="rect">
            <a:avLst/>
          </a:prstGeom>
          <a:noFill/>
        </p:spPr>
        <p:txBody>
          <a:bodyPr wrap="none" rtlCol="0">
            <a:spAutoFit/>
          </a:bodyPr>
          <a:lstStyle/>
          <a:p>
            <a:r>
              <a:rPr lang="en-US" sz="1600" dirty="0" smtClean="0">
                <a:solidFill>
                  <a:schemeClr val="tx2"/>
                </a:solidFill>
                <a:latin typeface="+mn-lt"/>
              </a:rPr>
              <a:t>Vertex connection</a:t>
            </a:r>
            <a:endParaRPr lang="en-US" sz="1600" dirty="0">
              <a:solidFill>
                <a:schemeClr val="tx2"/>
              </a:solidFill>
              <a:latin typeface="+mn-lt"/>
            </a:endParaRPr>
          </a:p>
        </p:txBody>
      </p:sp>
      <p:sp>
        <p:nvSpPr>
          <p:cNvPr id="120" name="TextBox 119"/>
          <p:cNvSpPr txBox="1"/>
          <p:nvPr/>
        </p:nvSpPr>
        <p:spPr>
          <a:xfrm>
            <a:off x="7987492" y="3666510"/>
            <a:ext cx="793807" cy="338554"/>
          </a:xfrm>
          <a:prstGeom prst="rect">
            <a:avLst/>
          </a:prstGeom>
          <a:noFill/>
        </p:spPr>
        <p:txBody>
          <a:bodyPr wrap="none" rtlCol="0">
            <a:spAutoFit/>
          </a:bodyPr>
          <a:lstStyle/>
          <a:p>
            <a:r>
              <a:rPr lang="en-US" sz="1600" dirty="0" smtClean="0">
                <a:solidFill>
                  <a:schemeClr val="tx2"/>
                </a:solidFill>
                <a:latin typeface="+mn-lt"/>
              </a:rPr>
              <a:t>4 ways</a:t>
            </a:r>
            <a:endParaRPr lang="en-US" sz="1600" dirty="0">
              <a:solidFill>
                <a:schemeClr val="tx2"/>
              </a:solidFill>
              <a:latin typeface="+mn-lt"/>
            </a:endParaRPr>
          </a:p>
        </p:txBody>
      </p:sp>
      <p:sp>
        <p:nvSpPr>
          <p:cNvPr id="118" name="TextBox 117"/>
          <p:cNvSpPr txBox="1"/>
          <p:nvPr/>
        </p:nvSpPr>
        <p:spPr>
          <a:xfrm>
            <a:off x="6204247" y="4746630"/>
            <a:ext cx="1821332" cy="338554"/>
          </a:xfrm>
          <a:prstGeom prst="rect">
            <a:avLst/>
          </a:prstGeom>
          <a:noFill/>
        </p:spPr>
        <p:txBody>
          <a:bodyPr wrap="none" rtlCol="0">
            <a:spAutoFit/>
          </a:bodyPr>
          <a:lstStyle/>
          <a:p>
            <a:r>
              <a:rPr lang="en-US" sz="1600" b="1" dirty="0" smtClean="0">
                <a:solidFill>
                  <a:schemeClr val="tx2"/>
                </a:solidFill>
                <a:effectLst>
                  <a:outerShdw blurRad="38100" dist="38100" dir="2700000" algn="tl">
                    <a:srgbClr val="000000">
                      <a:alpha val="43137"/>
                    </a:srgbClr>
                  </a:outerShdw>
                </a:effectLst>
                <a:latin typeface="+mn-lt"/>
              </a:rPr>
              <a:t>Vertex merging</a:t>
            </a:r>
            <a:endParaRPr lang="en-US" sz="1600" b="1" dirty="0">
              <a:solidFill>
                <a:schemeClr val="tx2"/>
              </a:solidFill>
              <a:effectLst>
                <a:outerShdw blurRad="38100" dist="38100" dir="2700000" algn="tl">
                  <a:srgbClr val="000000">
                    <a:alpha val="43137"/>
                  </a:srgbClr>
                </a:outerShdw>
              </a:effectLst>
              <a:latin typeface="+mn-lt"/>
            </a:endParaRPr>
          </a:p>
        </p:txBody>
      </p:sp>
      <p:sp>
        <p:nvSpPr>
          <p:cNvPr id="121" name="TextBox 120"/>
          <p:cNvSpPr txBox="1"/>
          <p:nvPr/>
        </p:nvSpPr>
        <p:spPr>
          <a:xfrm>
            <a:off x="7987492" y="4746630"/>
            <a:ext cx="881973" cy="338554"/>
          </a:xfrm>
          <a:prstGeom prst="rect">
            <a:avLst/>
          </a:prstGeom>
          <a:noFill/>
        </p:spPr>
        <p:txBody>
          <a:bodyPr wrap="none" rtlCol="0">
            <a:spAutoFit/>
          </a:bodyPr>
          <a:lstStyle/>
          <a:p>
            <a:r>
              <a:rPr lang="en-US" sz="1600" b="1" dirty="0" smtClean="0">
                <a:solidFill>
                  <a:schemeClr val="tx2"/>
                </a:solidFill>
                <a:effectLst>
                  <a:outerShdw blurRad="38100" dist="38100" dir="2700000" algn="tl">
                    <a:srgbClr val="000000">
                      <a:alpha val="43137"/>
                    </a:srgbClr>
                  </a:outerShdw>
                </a:effectLst>
                <a:latin typeface="+mn-lt"/>
              </a:rPr>
              <a:t>5 ways</a:t>
            </a:r>
            <a:endParaRPr lang="en-US" sz="1600" b="1" dirty="0">
              <a:solidFill>
                <a:schemeClr val="tx2"/>
              </a:solidFill>
              <a:effectLst>
                <a:outerShdw blurRad="38100" dist="38100" dir="2700000" algn="tl">
                  <a:srgbClr val="000000">
                    <a:alpha val="43137"/>
                  </a:srgbClr>
                </a:outerShdw>
              </a:effectLst>
              <a:latin typeface="+mn-lt"/>
            </a:endParaRPr>
          </a:p>
        </p:txBody>
      </p:sp>
      <p:sp>
        <p:nvSpPr>
          <p:cNvPr id="124" name="TextBox 123"/>
          <p:cNvSpPr txBox="1"/>
          <p:nvPr/>
        </p:nvSpPr>
        <p:spPr>
          <a:xfrm>
            <a:off x="6204252" y="5898758"/>
            <a:ext cx="729687" cy="338554"/>
          </a:xfrm>
          <a:prstGeom prst="rect">
            <a:avLst/>
          </a:prstGeom>
          <a:noFill/>
        </p:spPr>
        <p:txBody>
          <a:bodyPr wrap="none" rtlCol="0">
            <a:spAutoFit/>
          </a:bodyPr>
          <a:lstStyle/>
          <a:p>
            <a:r>
              <a:rPr lang="en-US" sz="1600" b="1" dirty="0" smtClean="0">
                <a:effectLst>
                  <a:outerShdw blurRad="38100" dist="38100" dir="2700000" algn="tl">
                    <a:srgbClr val="000000">
                      <a:alpha val="43137"/>
                    </a:srgbClr>
                  </a:outerShdw>
                </a:effectLst>
                <a:latin typeface="+mn-lt"/>
              </a:rPr>
              <a:t>Total</a:t>
            </a:r>
            <a:endParaRPr lang="en-US" sz="1600" b="1" dirty="0">
              <a:effectLst>
                <a:outerShdw blurRad="38100" dist="38100" dir="2700000" algn="tl">
                  <a:srgbClr val="000000">
                    <a:alpha val="43137"/>
                  </a:srgbClr>
                </a:outerShdw>
              </a:effectLst>
              <a:latin typeface="+mn-lt"/>
            </a:endParaRPr>
          </a:p>
        </p:txBody>
      </p:sp>
      <p:sp>
        <p:nvSpPr>
          <p:cNvPr id="125" name="TextBox 124"/>
          <p:cNvSpPr txBox="1"/>
          <p:nvPr/>
        </p:nvSpPr>
        <p:spPr>
          <a:xfrm>
            <a:off x="7883297" y="5898758"/>
            <a:ext cx="960519" cy="338554"/>
          </a:xfrm>
          <a:prstGeom prst="rect">
            <a:avLst/>
          </a:prstGeom>
          <a:noFill/>
        </p:spPr>
        <p:txBody>
          <a:bodyPr wrap="none" rtlCol="0">
            <a:spAutoFit/>
          </a:bodyPr>
          <a:lstStyle/>
          <a:p>
            <a:r>
              <a:rPr lang="en-US" sz="1600" b="1" dirty="0" smtClean="0">
                <a:effectLst>
                  <a:outerShdw blurRad="38100" dist="38100" dir="2700000" algn="tl">
                    <a:srgbClr val="000000">
                      <a:alpha val="43137"/>
                    </a:srgbClr>
                  </a:outerShdw>
                </a:effectLst>
                <a:latin typeface="+mn-lt"/>
              </a:rPr>
              <a:t>11 ways</a:t>
            </a:r>
            <a:endParaRPr lang="en-US" sz="1600" b="1" dirty="0">
              <a:effectLst>
                <a:outerShdw blurRad="38100" dist="38100" dir="2700000" algn="tl">
                  <a:srgbClr val="000000">
                    <a:alpha val="43137"/>
                  </a:srgbClr>
                </a:outerShdw>
              </a:effectLst>
              <a:latin typeface="+mn-lt"/>
            </a:endParaRPr>
          </a:p>
        </p:txBody>
      </p:sp>
      <p:cxnSp>
        <p:nvCxnSpPr>
          <p:cNvPr id="127" name="Straight Connector 126"/>
          <p:cNvCxnSpPr/>
          <p:nvPr/>
        </p:nvCxnSpPr>
        <p:spPr>
          <a:xfrm>
            <a:off x="6204253" y="5498531"/>
            <a:ext cx="2544217" cy="0"/>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nvGrpSpPr>
          <p:cNvPr id="66" name="Group 97"/>
          <p:cNvGrpSpPr/>
          <p:nvPr/>
        </p:nvGrpSpPr>
        <p:grpSpPr>
          <a:xfrm>
            <a:off x="397315" y="1052744"/>
            <a:ext cx="1469796" cy="495172"/>
            <a:chOff x="611560" y="1244064"/>
            <a:chExt cx="1469796" cy="495172"/>
          </a:xfrm>
        </p:grpSpPr>
        <p:sp>
          <p:nvSpPr>
            <p:cNvPr id="71" name="Oval 103"/>
            <p:cNvSpPr/>
            <p:nvPr/>
          </p:nvSpPr>
          <p:spPr>
            <a:xfrm>
              <a:off x="611560" y="152816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b="1"/>
            </a:p>
          </p:txBody>
        </p:sp>
        <p:sp>
          <p:nvSpPr>
            <p:cNvPr id="72" name="Oval 105"/>
            <p:cNvSpPr/>
            <p:nvPr/>
          </p:nvSpPr>
          <p:spPr>
            <a:xfrm>
              <a:off x="611560" y="1309990"/>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b="1"/>
            </a:p>
          </p:txBody>
        </p:sp>
        <p:sp>
          <p:nvSpPr>
            <p:cNvPr id="87" name="TextBox 106"/>
            <p:cNvSpPr txBox="1"/>
            <p:nvPr/>
          </p:nvSpPr>
          <p:spPr>
            <a:xfrm>
              <a:off x="745734" y="1244064"/>
              <a:ext cx="1130438" cy="276999"/>
            </a:xfrm>
            <a:prstGeom prst="rect">
              <a:avLst/>
            </a:prstGeom>
            <a:noFill/>
          </p:spPr>
          <p:txBody>
            <a:bodyPr wrap="none" rtlCol="0">
              <a:spAutoFit/>
            </a:bodyPr>
            <a:lstStyle/>
            <a:p>
              <a:r>
                <a:rPr lang="en-US" sz="1200" b="1" dirty="0" smtClean="0">
                  <a:latin typeface="+mn-lt"/>
                </a:rPr>
                <a:t>Light vertex</a:t>
              </a:r>
              <a:endParaRPr lang="en-US" sz="1200" b="1" dirty="0">
                <a:latin typeface="+mn-lt"/>
              </a:endParaRPr>
            </a:p>
          </p:txBody>
        </p:sp>
        <p:sp>
          <p:nvSpPr>
            <p:cNvPr id="102" name="TextBox 111"/>
            <p:cNvSpPr txBox="1"/>
            <p:nvPr/>
          </p:nvSpPr>
          <p:spPr>
            <a:xfrm>
              <a:off x="745734" y="1462237"/>
              <a:ext cx="1335622" cy="276999"/>
            </a:xfrm>
            <a:prstGeom prst="rect">
              <a:avLst/>
            </a:prstGeom>
            <a:noFill/>
          </p:spPr>
          <p:txBody>
            <a:bodyPr wrap="none" rtlCol="0">
              <a:spAutoFit/>
            </a:bodyPr>
            <a:lstStyle/>
            <a:p>
              <a:r>
                <a:rPr lang="en-US" sz="1200" b="1" dirty="0" smtClean="0">
                  <a:latin typeface="+mn-lt"/>
                </a:rPr>
                <a:t>Camera vertex</a:t>
              </a:r>
              <a:endParaRPr lang="en-US" sz="1200" b="1" dirty="0">
                <a:latin typeface="+mn-lt"/>
              </a:endParaRPr>
            </a:p>
          </p:txBody>
        </p:sp>
      </p:grpSp>
    </p:spTree>
    <p:extLst>
      <p:ext uri="{BB962C8B-B14F-4D97-AF65-F5344CB8AC3E}">
        <p14:creationId xmlns:p14="http://schemas.microsoft.com/office/powerpoint/2010/main" val="725120587"/>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Technique comparison – SDS Paths</a:t>
            </a:r>
            <a:endParaRPr lang="en-US" b="1" dirty="0"/>
          </a:p>
        </p:txBody>
      </p:sp>
      <p:grpSp>
        <p:nvGrpSpPr>
          <p:cNvPr id="4" name="Group 101"/>
          <p:cNvGrpSpPr/>
          <p:nvPr/>
        </p:nvGrpSpPr>
        <p:grpSpPr>
          <a:xfrm>
            <a:off x="5599509" y="3584239"/>
            <a:ext cx="2438400" cy="2889612"/>
            <a:chOff x="3352926" y="3851756"/>
            <a:chExt cx="2438400" cy="2889612"/>
          </a:xfrm>
        </p:grpSpPr>
        <p:sp>
          <p:nvSpPr>
            <p:cNvPr id="131" name="Vertex merging"/>
            <p:cNvSpPr txBox="1"/>
            <p:nvPr/>
          </p:nvSpPr>
          <p:spPr>
            <a:xfrm>
              <a:off x="3352926" y="3851756"/>
              <a:ext cx="2438400" cy="338554"/>
            </a:xfrm>
            <a:prstGeom prst="rect">
              <a:avLst/>
            </a:prstGeom>
            <a:solidFill>
              <a:schemeClr val="tx1">
                <a:alpha val="20000"/>
              </a:schemeClr>
            </a:solidFill>
          </p:spPr>
          <p:txBody>
            <a:bodyPr wrap="square" rtlCol="0">
              <a:spAutoFit/>
            </a:bodyPr>
            <a:lstStyle/>
            <a:p>
              <a:pPr algn="ctr"/>
              <a:r>
                <a:rPr lang="en-US" sz="1600" dirty="0" smtClean="0">
                  <a:effectLst>
                    <a:outerShdw blurRad="50800" dist="38100" dir="2700000" algn="tl" rotWithShape="0">
                      <a:prstClr val="black"/>
                    </a:outerShdw>
                  </a:effectLst>
                  <a:latin typeface="+mn-lt"/>
                </a:rPr>
                <a:t>Vertex merging</a:t>
              </a:r>
              <a:endParaRPr lang="en-US" sz="1600" dirty="0">
                <a:effectLst>
                  <a:outerShdw blurRad="50800" dist="38100" dir="2700000" algn="tl" rotWithShape="0">
                    <a:prstClr val="black"/>
                  </a:outerShdw>
                </a:effectLst>
                <a:latin typeface="+mn-lt"/>
              </a:endParaRPr>
            </a:p>
          </p:txBody>
        </p:sp>
        <p:pic>
          <p:nvPicPr>
            <p:cNvPr id="10242" name="Picture 2" descr="C:\Publications\VertexCM\Paper\images\VMDiscussion\V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926" y="4302968"/>
              <a:ext cx="2438400" cy="2438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100"/>
          <p:cNvGrpSpPr/>
          <p:nvPr/>
        </p:nvGrpSpPr>
        <p:grpSpPr>
          <a:xfrm>
            <a:off x="1197244" y="3573016"/>
            <a:ext cx="2438652" cy="2900835"/>
            <a:chOff x="505196" y="3840534"/>
            <a:chExt cx="2438652" cy="2900834"/>
          </a:xfrm>
        </p:grpSpPr>
        <p:sp>
          <p:nvSpPr>
            <p:cNvPr id="133" name="TextBox 132"/>
            <p:cNvSpPr txBox="1"/>
            <p:nvPr/>
          </p:nvSpPr>
          <p:spPr>
            <a:xfrm>
              <a:off x="505196" y="3840534"/>
              <a:ext cx="2438651" cy="338554"/>
            </a:xfrm>
            <a:prstGeom prst="rect">
              <a:avLst/>
            </a:prstGeom>
            <a:solidFill>
              <a:schemeClr val="tx1">
                <a:alpha val="20000"/>
              </a:schemeClr>
            </a:solidFill>
          </p:spPr>
          <p:txBody>
            <a:bodyPr wrap="square" rtlCol="0">
              <a:spAutoFit/>
            </a:bodyPr>
            <a:lstStyle/>
            <a:p>
              <a:pPr algn="ctr"/>
              <a:r>
                <a:rPr lang="en-US" sz="1600" dirty="0" smtClean="0">
                  <a:effectLst>
                    <a:outerShdw blurRad="50800" dist="38100" dir="2700000" algn="tl" rotWithShape="0">
                      <a:prstClr val="black"/>
                    </a:outerShdw>
                  </a:effectLst>
                  <a:latin typeface="+mn-lt"/>
                </a:rPr>
                <a:t>Unidirectional sampling</a:t>
              </a:r>
              <a:endParaRPr lang="en-US" sz="1600" dirty="0">
                <a:effectLst>
                  <a:outerShdw blurRad="50800" dist="38100" dir="2700000" algn="tl" rotWithShape="0">
                    <a:prstClr val="black"/>
                  </a:outerShdw>
                </a:effectLst>
                <a:latin typeface="+mn-lt"/>
              </a:endParaRPr>
            </a:p>
          </p:txBody>
        </p:sp>
        <p:pic>
          <p:nvPicPr>
            <p:cNvPr id="10244" name="Picture 4" descr="C:\Publications\VertexCM\Paper\images\VMDiscussion\U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448" y="4302968"/>
              <a:ext cx="2438400" cy="2438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104"/>
          <p:cNvGrpSpPr/>
          <p:nvPr/>
        </p:nvGrpSpPr>
        <p:grpSpPr>
          <a:xfrm>
            <a:off x="6670104" y="3584239"/>
            <a:ext cx="2438400" cy="2889612"/>
            <a:chOff x="6200405" y="3851756"/>
            <a:chExt cx="2438400" cy="2889612"/>
          </a:xfrm>
        </p:grpSpPr>
        <p:pic>
          <p:nvPicPr>
            <p:cNvPr id="10243" name="Picture 3" descr="C:\Publications\VertexCM\Paper\images\VMDiscussion\VM_reus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0405" y="4302968"/>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157" name="Vertex merging"/>
            <p:cNvSpPr txBox="1"/>
            <p:nvPr/>
          </p:nvSpPr>
          <p:spPr>
            <a:xfrm>
              <a:off x="6200405" y="3851756"/>
              <a:ext cx="2438400" cy="338554"/>
            </a:xfrm>
            <a:prstGeom prst="rect">
              <a:avLst/>
            </a:prstGeom>
            <a:solidFill>
              <a:schemeClr val="tx1">
                <a:alpha val="20000"/>
              </a:schemeClr>
            </a:solidFill>
          </p:spPr>
          <p:txBody>
            <a:bodyPr wrap="square" rtlCol="0">
              <a:spAutoFit/>
            </a:bodyPr>
            <a:lstStyle/>
            <a:p>
              <a:pPr algn="ctr"/>
              <a:r>
                <a:rPr lang="en-US" sz="1600" dirty="0" smtClean="0">
                  <a:solidFill>
                    <a:schemeClr val="accent1"/>
                  </a:solidFill>
                  <a:effectLst>
                    <a:outerShdw blurRad="50800" dist="38100" dir="2700000" algn="tl" rotWithShape="0">
                      <a:prstClr val="black"/>
                    </a:outerShdw>
                  </a:effectLst>
                  <a:latin typeface="+mn-lt"/>
                </a:rPr>
                <a:t>Vertex merging (reuse)</a:t>
              </a:r>
              <a:endParaRPr lang="en-US" sz="1600" dirty="0">
                <a:solidFill>
                  <a:schemeClr val="accent1"/>
                </a:solidFill>
                <a:effectLst>
                  <a:outerShdw blurRad="50800" dist="38100" dir="2700000" algn="tl" rotWithShape="0">
                    <a:prstClr val="black"/>
                  </a:outerShdw>
                </a:effectLst>
                <a:latin typeface="+mn-lt"/>
              </a:endParaRPr>
            </a:p>
          </p:txBody>
        </p:sp>
      </p:grpSp>
      <p:grpSp>
        <p:nvGrpSpPr>
          <p:cNvPr id="7" name="Group 10240"/>
          <p:cNvGrpSpPr/>
          <p:nvPr/>
        </p:nvGrpSpPr>
        <p:grpSpPr>
          <a:xfrm>
            <a:off x="680586" y="2397333"/>
            <a:ext cx="7874512" cy="1967771"/>
            <a:chOff x="680586" y="2509270"/>
            <a:chExt cx="7874512" cy="1967771"/>
          </a:xfrm>
        </p:grpSpPr>
        <p:grpSp>
          <p:nvGrpSpPr>
            <p:cNvPr id="8" name="Group 44"/>
            <p:cNvGrpSpPr/>
            <p:nvPr/>
          </p:nvGrpSpPr>
          <p:grpSpPr>
            <a:xfrm>
              <a:off x="680586" y="2509270"/>
              <a:ext cx="3467471" cy="1967771"/>
              <a:chOff x="429523" y="1716535"/>
              <a:chExt cx="3467471" cy="1967771"/>
            </a:xfrm>
          </p:grpSpPr>
          <p:cxnSp>
            <p:nvCxnSpPr>
              <p:cNvPr id="92" name="Straight Arrow Connector 91"/>
              <p:cNvCxnSpPr>
                <a:stCxn id="90" idx="3"/>
                <a:endCxn id="51" idx="3"/>
              </p:cNvCxnSpPr>
              <p:nvPr/>
            </p:nvCxnSpPr>
            <p:spPr>
              <a:xfrm flipH="1">
                <a:off x="728834" y="1899379"/>
                <a:ext cx="646966" cy="1439994"/>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85" name="Rectangle 84"/>
              <p:cNvSpPr/>
              <p:nvPr/>
            </p:nvSpPr>
            <p:spPr>
              <a:xfrm>
                <a:off x="1686999" y="3393751"/>
                <a:ext cx="860188"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87" name="Rectangle 86"/>
              <p:cNvSpPr/>
              <p:nvPr/>
            </p:nvSpPr>
            <p:spPr>
              <a:xfrm>
                <a:off x="991741" y="1716535"/>
                <a:ext cx="860188" cy="122064"/>
              </a:xfrm>
              <a:prstGeom prst="rect">
                <a:avLst/>
              </a:prstGeom>
              <a:solidFill>
                <a:schemeClr val="bg1">
                  <a:lumMod val="95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grpSp>
            <p:nvGrpSpPr>
              <p:cNvPr id="9" name="Group 6"/>
              <p:cNvGrpSpPr/>
              <p:nvPr/>
            </p:nvGrpSpPr>
            <p:grpSpPr>
              <a:xfrm>
                <a:off x="3060710" y="3178153"/>
                <a:ext cx="836284" cy="347848"/>
                <a:chOff x="928829" y="3805560"/>
                <a:chExt cx="836284" cy="347848"/>
              </a:xfrm>
            </p:grpSpPr>
            <p:sp>
              <p:nvSpPr>
                <p:cNvPr id="111" name="Rectangle 110"/>
                <p:cNvSpPr/>
                <p:nvPr/>
              </p:nvSpPr>
              <p:spPr>
                <a:xfrm>
                  <a:off x="1029016" y="4061652"/>
                  <a:ext cx="640080" cy="91756"/>
                </a:xfrm>
                <a:prstGeom prst="rect">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GB">
                    <a:effectLst>
                      <a:reflection blurRad="6350" stA="60000" endA="900" endPos="58000" dir="5400000" sy="-100000" algn="bl" rotWithShape="0"/>
                    </a:effectLst>
                  </a:endParaRPr>
                </a:p>
              </p:txBody>
            </p:sp>
            <p:grpSp>
              <p:nvGrpSpPr>
                <p:cNvPr id="10" name="Group 111"/>
                <p:cNvGrpSpPr/>
                <p:nvPr/>
              </p:nvGrpSpPr>
              <p:grpSpPr>
                <a:xfrm rot="10800000">
                  <a:off x="928829" y="3805560"/>
                  <a:ext cx="836284" cy="183921"/>
                  <a:chOff x="3399981" y="3014744"/>
                  <a:chExt cx="921967" cy="266618"/>
                </a:xfrm>
              </p:grpSpPr>
              <p:sp>
                <p:nvSpPr>
                  <p:cNvPr id="113" name="Isosceles Triangle 112"/>
                  <p:cNvSpPr/>
                  <p:nvPr/>
                </p:nvSpPr>
                <p:spPr>
                  <a:xfrm rot="10800000">
                    <a:off x="3836961" y="3085444"/>
                    <a:ext cx="45719" cy="195918"/>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14" name="Isosceles Triangle 113"/>
                  <p:cNvSpPr/>
                  <p:nvPr/>
                </p:nvSpPr>
                <p:spPr>
                  <a:xfrm rot="9000000">
                    <a:off x="4276229" y="3024658"/>
                    <a:ext cx="45719" cy="195918"/>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15" name="Isosceles Triangle 114"/>
                  <p:cNvSpPr/>
                  <p:nvPr/>
                </p:nvSpPr>
                <p:spPr>
                  <a:xfrm rot="12600000">
                    <a:off x="3399981" y="3014744"/>
                    <a:ext cx="45719" cy="205071"/>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16" name="Isosceles Triangle 115"/>
                  <p:cNvSpPr/>
                  <p:nvPr/>
                </p:nvSpPr>
                <p:spPr>
                  <a:xfrm rot="11700000">
                    <a:off x="3623980" y="3068176"/>
                    <a:ext cx="45719" cy="205071"/>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17" name="Isosceles Triangle 116"/>
                  <p:cNvSpPr/>
                  <p:nvPr/>
                </p:nvSpPr>
                <p:spPr>
                  <a:xfrm rot="9900000">
                    <a:off x="4051354" y="3077174"/>
                    <a:ext cx="45719" cy="195918"/>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grpSp>
          </p:grpSp>
          <p:sp>
            <p:nvSpPr>
              <p:cNvPr id="46" name="Rectangle 45"/>
              <p:cNvSpPr/>
              <p:nvPr/>
            </p:nvSpPr>
            <p:spPr>
              <a:xfrm>
                <a:off x="2369333" y="1716535"/>
                <a:ext cx="860188" cy="122064"/>
              </a:xfrm>
              <a:prstGeom prst="rect">
                <a:avLst/>
              </a:prstGeom>
              <a:solidFill>
                <a:schemeClr val="bg1">
                  <a:lumMod val="95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48" name="Straight Arrow Connector 47"/>
              <p:cNvCxnSpPr>
                <a:stCxn id="88" idx="3"/>
                <a:endCxn id="66" idx="7"/>
              </p:cNvCxnSpPr>
              <p:nvPr/>
            </p:nvCxnSpPr>
            <p:spPr>
              <a:xfrm flipH="1">
                <a:off x="2163128" y="1899379"/>
                <a:ext cx="590264" cy="1457025"/>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grpSp>
            <p:nvGrpSpPr>
              <p:cNvPr id="11" name="Group 49"/>
              <p:cNvGrpSpPr/>
              <p:nvPr/>
            </p:nvGrpSpPr>
            <p:grpSpPr>
              <a:xfrm rot="17183262">
                <a:off x="373577" y="3329982"/>
                <a:ext cx="410270" cy="298378"/>
                <a:chOff x="3192789" y="1005143"/>
                <a:chExt cx="785815" cy="571503"/>
              </a:xfrm>
            </p:grpSpPr>
            <p:sp>
              <p:nvSpPr>
                <p:cNvPr id="51" name="Isosceles Triangle 50"/>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52" name="Rectangle 51"/>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cxnSp>
            <p:nvCxnSpPr>
              <p:cNvPr id="91" name="Straight Arrow Connector 90"/>
              <p:cNvCxnSpPr>
                <a:stCxn id="66" idx="1"/>
                <a:endCxn id="90" idx="5"/>
              </p:cNvCxnSpPr>
              <p:nvPr/>
            </p:nvCxnSpPr>
            <p:spPr>
              <a:xfrm flipH="1" flipV="1">
                <a:off x="1467870" y="1899379"/>
                <a:ext cx="603188" cy="1457025"/>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66" name="Oval 65"/>
              <p:cNvSpPr/>
              <p:nvPr/>
            </p:nvSpPr>
            <p:spPr>
              <a:xfrm>
                <a:off x="2051990" y="3337336"/>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0" name="Oval 89"/>
              <p:cNvSpPr/>
              <p:nvPr/>
            </p:nvSpPr>
            <p:spPr>
              <a:xfrm>
                <a:off x="1356732" y="178824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00" name="Straight Arrow Connector 99"/>
              <p:cNvCxnSpPr>
                <a:stCxn id="49" idx="1"/>
                <a:endCxn id="88" idx="5"/>
              </p:cNvCxnSpPr>
              <p:nvPr/>
            </p:nvCxnSpPr>
            <p:spPr>
              <a:xfrm flipH="1" flipV="1">
                <a:off x="2845462" y="1899379"/>
                <a:ext cx="588393" cy="1457025"/>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88" name="Oval 87"/>
              <p:cNvSpPr/>
              <p:nvPr/>
            </p:nvSpPr>
            <p:spPr>
              <a:xfrm>
                <a:off x="2734324" y="178824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9" name="Oval 48"/>
              <p:cNvSpPr/>
              <p:nvPr/>
            </p:nvSpPr>
            <p:spPr>
              <a:xfrm>
                <a:off x="3414787" y="3337336"/>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12" name="Group 97"/>
            <p:cNvGrpSpPr/>
            <p:nvPr/>
          </p:nvGrpSpPr>
          <p:grpSpPr>
            <a:xfrm>
              <a:off x="5087627" y="2509270"/>
              <a:ext cx="3467471" cy="1967771"/>
              <a:chOff x="4559063" y="1716535"/>
              <a:chExt cx="3467471" cy="1967771"/>
            </a:xfrm>
          </p:grpSpPr>
          <p:sp>
            <p:nvSpPr>
              <p:cNvPr id="128" name="Rectangle 127"/>
              <p:cNvSpPr/>
              <p:nvPr/>
            </p:nvSpPr>
            <p:spPr>
              <a:xfrm>
                <a:off x="5816539" y="3393751"/>
                <a:ext cx="860188"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108" name="Oval 107"/>
              <p:cNvSpPr/>
              <p:nvPr/>
            </p:nvSpPr>
            <p:spPr>
              <a:xfrm>
                <a:off x="5923596" y="3270856"/>
                <a:ext cx="640080" cy="267238"/>
              </a:xfrm>
              <a:prstGeom prst="ellipse">
                <a:avLst/>
              </a:prstGeom>
              <a:solidFill>
                <a:srgbClr val="FFC000">
                  <a:alpha val="20000"/>
                </a:srgbClr>
              </a:solidFill>
              <a:ln w="25400" cap="rnd">
                <a:solidFill>
                  <a:srgbClr val="FFC000"/>
                </a:solidFill>
                <a:prstDash val="sysDash"/>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27" name="Straight Arrow Connector 126"/>
              <p:cNvCxnSpPr>
                <a:stCxn id="148" idx="3"/>
                <a:endCxn id="144" idx="3"/>
              </p:cNvCxnSpPr>
              <p:nvPr/>
            </p:nvCxnSpPr>
            <p:spPr>
              <a:xfrm flipH="1">
                <a:off x="4858374" y="1899379"/>
                <a:ext cx="646966" cy="1439994"/>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29" name="Rectangle 128"/>
              <p:cNvSpPr/>
              <p:nvPr/>
            </p:nvSpPr>
            <p:spPr>
              <a:xfrm>
                <a:off x="5121281" y="1716535"/>
                <a:ext cx="860188" cy="122064"/>
              </a:xfrm>
              <a:prstGeom prst="rect">
                <a:avLst/>
              </a:prstGeom>
              <a:solidFill>
                <a:schemeClr val="bg1">
                  <a:lumMod val="95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grpSp>
            <p:nvGrpSpPr>
              <p:cNvPr id="13" name="Group 129"/>
              <p:cNvGrpSpPr/>
              <p:nvPr/>
            </p:nvGrpSpPr>
            <p:grpSpPr>
              <a:xfrm>
                <a:off x="7190250" y="3178153"/>
                <a:ext cx="836284" cy="347848"/>
                <a:chOff x="928829" y="3805560"/>
                <a:chExt cx="836284" cy="347848"/>
              </a:xfrm>
            </p:grpSpPr>
            <p:sp>
              <p:nvSpPr>
                <p:cNvPr id="134" name="Rectangle 133"/>
                <p:cNvSpPr/>
                <p:nvPr/>
              </p:nvSpPr>
              <p:spPr>
                <a:xfrm>
                  <a:off x="1030327" y="4061652"/>
                  <a:ext cx="640080" cy="91756"/>
                </a:xfrm>
                <a:prstGeom prst="rect">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GB">
                    <a:effectLst>
                      <a:reflection blurRad="6350" stA="60000" endA="900" endPos="58000" dir="5400000" sy="-100000" algn="bl" rotWithShape="0"/>
                    </a:effectLst>
                  </a:endParaRPr>
                </a:p>
              </p:txBody>
            </p:sp>
            <p:grpSp>
              <p:nvGrpSpPr>
                <p:cNvPr id="14" name="Group 134"/>
                <p:cNvGrpSpPr/>
                <p:nvPr/>
              </p:nvGrpSpPr>
              <p:grpSpPr>
                <a:xfrm rot="10800000">
                  <a:off x="928829" y="3805560"/>
                  <a:ext cx="836284" cy="183921"/>
                  <a:chOff x="3399981" y="3014744"/>
                  <a:chExt cx="921967" cy="266618"/>
                </a:xfrm>
              </p:grpSpPr>
              <p:sp>
                <p:nvSpPr>
                  <p:cNvPr id="136" name="Isosceles Triangle 135"/>
                  <p:cNvSpPr/>
                  <p:nvPr/>
                </p:nvSpPr>
                <p:spPr>
                  <a:xfrm rot="10800000">
                    <a:off x="3836961" y="3085444"/>
                    <a:ext cx="45719" cy="195918"/>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37" name="Isosceles Triangle 136"/>
                  <p:cNvSpPr/>
                  <p:nvPr/>
                </p:nvSpPr>
                <p:spPr>
                  <a:xfrm rot="9000000">
                    <a:off x="4276229" y="3024658"/>
                    <a:ext cx="45719" cy="195918"/>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38" name="Isosceles Triangle 137"/>
                  <p:cNvSpPr/>
                  <p:nvPr/>
                </p:nvSpPr>
                <p:spPr>
                  <a:xfrm rot="12600000">
                    <a:off x="3399981" y="3014744"/>
                    <a:ext cx="45719" cy="205071"/>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39" name="Isosceles Triangle 138"/>
                  <p:cNvSpPr/>
                  <p:nvPr/>
                </p:nvSpPr>
                <p:spPr>
                  <a:xfrm rot="11700000">
                    <a:off x="3623980" y="3068176"/>
                    <a:ext cx="45719" cy="205071"/>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40" name="Isosceles Triangle 139"/>
                  <p:cNvSpPr/>
                  <p:nvPr/>
                </p:nvSpPr>
                <p:spPr>
                  <a:xfrm rot="9900000">
                    <a:off x="4051354" y="3077174"/>
                    <a:ext cx="45719" cy="195918"/>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grpSp>
          </p:grpSp>
          <p:sp>
            <p:nvSpPr>
              <p:cNvPr id="141" name="Rectangle 140"/>
              <p:cNvSpPr/>
              <p:nvPr/>
            </p:nvSpPr>
            <p:spPr>
              <a:xfrm>
                <a:off x="6498873" y="1716535"/>
                <a:ext cx="860188" cy="122064"/>
              </a:xfrm>
              <a:prstGeom prst="rect">
                <a:avLst/>
              </a:prstGeom>
              <a:solidFill>
                <a:schemeClr val="bg1">
                  <a:lumMod val="95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142" name="Straight Arrow Connector 141"/>
              <p:cNvCxnSpPr>
                <a:stCxn id="126" idx="0"/>
                <a:endCxn id="150" idx="3"/>
              </p:cNvCxnSpPr>
              <p:nvPr/>
            </p:nvCxnSpPr>
            <p:spPr>
              <a:xfrm flipV="1">
                <a:off x="6465402" y="1899379"/>
                <a:ext cx="417530" cy="1439994"/>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grpSp>
            <p:nvGrpSpPr>
              <p:cNvPr id="15" name="Group 142"/>
              <p:cNvGrpSpPr/>
              <p:nvPr/>
            </p:nvGrpSpPr>
            <p:grpSpPr>
              <a:xfrm rot="17183262">
                <a:off x="4503117" y="3329982"/>
                <a:ext cx="410270" cy="298378"/>
                <a:chOff x="3192789" y="1005143"/>
                <a:chExt cx="785815" cy="571503"/>
              </a:xfrm>
            </p:grpSpPr>
            <p:sp>
              <p:nvSpPr>
                <p:cNvPr id="144" name="Isosceles Triangle 143"/>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45" name="Rectangle 144"/>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cxnSp>
            <p:nvCxnSpPr>
              <p:cNvPr id="146" name="Straight Arrow Connector 145"/>
              <p:cNvCxnSpPr>
                <a:stCxn id="147" idx="1"/>
                <a:endCxn id="148" idx="5"/>
              </p:cNvCxnSpPr>
              <p:nvPr/>
            </p:nvCxnSpPr>
            <p:spPr>
              <a:xfrm flipH="1" flipV="1">
                <a:off x="5597410" y="1899379"/>
                <a:ext cx="603188" cy="1457025"/>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47" name="Oval 146"/>
              <p:cNvSpPr/>
              <p:nvPr/>
            </p:nvSpPr>
            <p:spPr>
              <a:xfrm>
                <a:off x="6181530" y="3337336"/>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48" name="Oval 147"/>
              <p:cNvSpPr/>
              <p:nvPr/>
            </p:nvSpPr>
            <p:spPr>
              <a:xfrm>
                <a:off x="5486272" y="178824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49" name="Straight Arrow Connector 148"/>
              <p:cNvCxnSpPr>
                <a:stCxn id="150" idx="5"/>
                <a:endCxn id="151" idx="1"/>
              </p:cNvCxnSpPr>
              <p:nvPr/>
            </p:nvCxnSpPr>
            <p:spPr>
              <a:xfrm>
                <a:off x="6975002" y="1899379"/>
                <a:ext cx="588393" cy="1457025"/>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50" name="Oval 149"/>
              <p:cNvSpPr/>
              <p:nvPr/>
            </p:nvSpPr>
            <p:spPr>
              <a:xfrm>
                <a:off x="6863864" y="1788243"/>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1" name="Oval 150"/>
              <p:cNvSpPr/>
              <p:nvPr/>
            </p:nvSpPr>
            <p:spPr>
              <a:xfrm>
                <a:off x="7544327" y="3337336"/>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26" name="Oval 125"/>
              <p:cNvSpPr/>
              <p:nvPr/>
            </p:nvSpPr>
            <p:spPr>
              <a:xfrm>
                <a:off x="6400299" y="3339373"/>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grpSp>
        <p:nvGrpSpPr>
          <p:cNvPr id="16" name="Group 10244"/>
          <p:cNvGrpSpPr/>
          <p:nvPr/>
        </p:nvGrpSpPr>
        <p:grpSpPr>
          <a:xfrm>
            <a:off x="611559" y="4770078"/>
            <a:ext cx="7976128" cy="413482"/>
            <a:chOff x="611559" y="4754165"/>
            <a:chExt cx="7976128" cy="413480"/>
          </a:xfrm>
        </p:grpSpPr>
        <p:sp>
          <p:nvSpPr>
            <p:cNvPr id="161" name="Vertex merging"/>
            <p:cNvSpPr txBox="1"/>
            <p:nvPr/>
          </p:nvSpPr>
          <p:spPr>
            <a:xfrm>
              <a:off x="4932947" y="4767536"/>
              <a:ext cx="3654740" cy="400109"/>
            </a:xfrm>
            <a:prstGeom prst="rect">
              <a:avLst/>
            </a:prstGeom>
            <a:solidFill>
              <a:schemeClr val="tx1">
                <a:alpha val="20000"/>
              </a:schemeClr>
            </a:solidFill>
          </p:spPr>
          <p:txBody>
            <a:bodyPr wrap="square" rtlCol="0">
              <a:spAutoFit/>
            </a:bodyPr>
            <a:lstStyle/>
            <a:p>
              <a:pPr algn="ctr"/>
              <a:r>
                <a:rPr lang="en-US" sz="2000" b="1" dirty="0" smtClean="0">
                  <a:solidFill>
                    <a:schemeClr val="accent1"/>
                  </a:solidFill>
                  <a:effectLst>
                    <a:outerShdw blurRad="50800" dist="38100" dir="2700000" algn="tl" rotWithShape="0">
                      <a:prstClr val="black"/>
                    </a:outerShdw>
                  </a:effectLst>
                  <a:latin typeface="+mn-lt"/>
                </a:rPr>
                <a:t>PM</a:t>
              </a:r>
              <a:r>
                <a:rPr lang="en-US" sz="2000" dirty="0" smtClean="0">
                  <a:solidFill>
                    <a:schemeClr val="accent1"/>
                  </a:solidFill>
                  <a:effectLst>
                    <a:outerShdw blurRad="50800" dist="38100" dir="2700000" algn="tl" rotWithShape="0">
                      <a:prstClr val="black"/>
                    </a:outerShdw>
                  </a:effectLst>
                  <a:latin typeface="+mn-lt"/>
                </a:rPr>
                <a:t>: Vertex merging</a:t>
              </a:r>
              <a:endParaRPr lang="en-US" sz="2000" dirty="0">
                <a:solidFill>
                  <a:schemeClr val="accent1"/>
                </a:solidFill>
                <a:effectLst>
                  <a:outerShdw blurRad="50800" dist="38100" dir="2700000" algn="tl" rotWithShape="0">
                    <a:prstClr val="black"/>
                  </a:outerShdw>
                </a:effectLst>
                <a:latin typeface="+mn-lt"/>
              </a:endParaRPr>
            </a:p>
          </p:txBody>
        </p:sp>
        <p:sp>
          <p:nvSpPr>
            <p:cNvPr id="162" name="TextBox 161"/>
            <p:cNvSpPr txBox="1"/>
            <p:nvPr/>
          </p:nvSpPr>
          <p:spPr>
            <a:xfrm>
              <a:off x="611559" y="4754165"/>
              <a:ext cx="3751893" cy="400109"/>
            </a:xfrm>
            <a:prstGeom prst="rect">
              <a:avLst/>
            </a:prstGeom>
            <a:solidFill>
              <a:schemeClr val="tx1">
                <a:alpha val="20000"/>
              </a:schemeClr>
            </a:solidFill>
          </p:spPr>
          <p:txBody>
            <a:bodyPr wrap="square" rtlCol="0">
              <a:spAutoFit/>
            </a:bodyPr>
            <a:lstStyle/>
            <a:p>
              <a:pPr algn="ctr"/>
              <a:r>
                <a:rPr lang="en-US" sz="2000" b="1" dirty="0" smtClean="0">
                  <a:effectLst>
                    <a:outerShdw blurRad="50800" dist="38100" dir="2700000" algn="tl" rotWithShape="0">
                      <a:prstClr val="black"/>
                    </a:outerShdw>
                  </a:effectLst>
                  <a:latin typeface="+mn-lt"/>
                </a:rPr>
                <a:t>BPT</a:t>
              </a:r>
              <a:r>
                <a:rPr lang="en-US" sz="2000" dirty="0" smtClean="0">
                  <a:effectLst>
                    <a:outerShdw blurRad="50800" dist="38100" dir="2700000" algn="tl" rotWithShape="0">
                      <a:prstClr val="black"/>
                    </a:outerShdw>
                  </a:effectLst>
                  <a:latin typeface="+mn-lt"/>
                </a:rPr>
                <a:t>: Unidirectional sampling</a:t>
              </a:r>
              <a:endParaRPr lang="en-US" sz="2000" dirty="0">
                <a:effectLst>
                  <a:outerShdw blurRad="50800" dist="38100" dir="2700000" algn="tl" rotWithShape="0">
                    <a:prstClr val="black"/>
                  </a:outerShdw>
                </a:effectLst>
                <a:latin typeface="+mn-lt"/>
              </a:endParaRPr>
            </a:p>
          </p:txBody>
        </p:sp>
      </p:grpSp>
      <p:grpSp>
        <p:nvGrpSpPr>
          <p:cNvPr id="17" name="Group 96"/>
          <p:cNvGrpSpPr/>
          <p:nvPr/>
        </p:nvGrpSpPr>
        <p:grpSpPr>
          <a:xfrm>
            <a:off x="6484366" y="1470385"/>
            <a:ext cx="1443602" cy="1681335"/>
            <a:chOff x="5955802" y="1788243"/>
            <a:chExt cx="1443602" cy="1681334"/>
          </a:xfrm>
        </p:grpSpPr>
        <p:cxnSp>
          <p:nvCxnSpPr>
            <p:cNvPr id="152" name="Straight Arrow Connector 151"/>
            <p:cNvCxnSpPr>
              <a:stCxn id="156" idx="0"/>
              <a:endCxn id="154" idx="3"/>
            </p:cNvCxnSpPr>
            <p:nvPr/>
          </p:nvCxnSpPr>
          <p:spPr>
            <a:xfrm flipV="1">
              <a:off x="6020905" y="1899379"/>
              <a:ext cx="586387" cy="1439994"/>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a:stCxn id="154" idx="5"/>
              <a:endCxn id="155" idx="1"/>
            </p:cNvCxnSpPr>
            <p:nvPr/>
          </p:nvCxnSpPr>
          <p:spPr>
            <a:xfrm>
              <a:off x="6699362" y="1899379"/>
              <a:ext cx="588904" cy="1457025"/>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54" name="Oval 153"/>
            <p:cNvSpPr/>
            <p:nvPr/>
          </p:nvSpPr>
          <p:spPr>
            <a:xfrm>
              <a:off x="6588224" y="1788243"/>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5" name="Oval 154"/>
            <p:cNvSpPr/>
            <p:nvPr/>
          </p:nvSpPr>
          <p:spPr>
            <a:xfrm>
              <a:off x="7269198" y="3337336"/>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6" name="Oval 155"/>
            <p:cNvSpPr/>
            <p:nvPr/>
          </p:nvSpPr>
          <p:spPr>
            <a:xfrm>
              <a:off x="5955802" y="3339373"/>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18" name="Group 10254"/>
          <p:cNvGrpSpPr/>
          <p:nvPr/>
        </p:nvGrpSpPr>
        <p:grpSpPr>
          <a:xfrm>
            <a:off x="3866665" y="1353312"/>
            <a:ext cx="1493719" cy="707540"/>
            <a:chOff x="216180" y="1139653"/>
            <a:chExt cx="1493719" cy="707540"/>
          </a:xfrm>
        </p:grpSpPr>
        <p:sp>
          <p:nvSpPr>
            <p:cNvPr id="176" name="TextBox 175"/>
            <p:cNvSpPr txBox="1"/>
            <p:nvPr/>
          </p:nvSpPr>
          <p:spPr>
            <a:xfrm>
              <a:off x="513738" y="1139653"/>
              <a:ext cx="1018227" cy="276999"/>
            </a:xfrm>
            <a:prstGeom prst="rect">
              <a:avLst/>
            </a:prstGeom>
            <a:noFill/>
          </p:spPr>
          <p:txBody>
            <a:bodyPr wrap="none" rtlCol="0">
              <a:spAutoFit/>
            </a:bodyPr>
            <a:lstStyle/>
            <a:p>
              <a:r>
                <a:rPr lang="en-US" sz="1200" dirty="0" smtClean="0">
                  <a:latin typeface="+mn-lt"/>
                </a:rPr>
                <a:t>Diffuse light</a:t>
              </a:r>
              <a:endParaRPr lang="en-US" sz="1200" dirty="0">
                <a:latin typeface="+mn-lt"/>
              </a:endParaRPr>
            </a:p>
          </p:txBody>
        </p:sp>
        <p:sp>
          <p:nvSpPr>
            <p:cNvPr id="181" name="Rectangle 180"/>
            <p:cNvSpPr/>
            <p:nvPr/>
          </p:nvSpPr>
          <p:spPr>
            <a:xfrm>
              <a:off x="216726" y="1232274"/>
              <a:ext cx="306268" cy="91756"/>
            </a:xfrm>
            <a:prstGeom prst="rect">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GB">
                <a:effectLst>
                  <a:reflection blurRad="6350" stA="60000" endA="900" endPos="58000" dir="5400000" sy="-100000" algn="bl" rotWithShape="0"/>
                </a:effectLst>
              </a:endParaRPr>
            </a:p>
          </p:txBody>
        </p:sp>
        <p:sp>
          <p:nvSpPr>
            <p:cNvPr id="178" name="Rectangle 177"/>
            <p:cNvSpPr/>
            <p:nvPr/>
          </p:nvSpPr>
          <p:spPr>
            <a:xfrm>
              <a:off x="216180" y="1647661"/>
              <a:ext cx="306814" cy="122064"/>
            </a:xfrm>
            <a:prstGeom prst="rect">
              <a:avLst/>
            </a:prstGeom>
            <a:solidFill>
              <a:schemeClr val="bg1">
                <a:lumMod val="95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182" name="TextBox 181"/>
            <p:cNvSpPr txBox="1"/>
            <p:nvPr/>
          </p:nvSpPr>
          <p:spPr>
            <a:xfrm>
              <a:off x="513738" y="1354924"/>
              <a:ext cx="1196161" cy="276999"/>
            </a:xfrm>
            <a:prstGeom prst="rect">
              <a:avLst/>
            </a:prstGeom>
            <a:noFill/>
          </p:spPr>
          <p:txBody>
            <a:bodyPr wrap="none" rtlCol="0">
              <a:spAutoFit/>
            </a:bodyPr>
            <a:lstStyle/>
            <a:p>
              <a:r>
                <a:rPr lang="en-US" sz="1200" dirty="0" smtClean="0">
                  <a:latin typeface="+mn-lt"/>
                </a:rPr>
                <a:t>Diffuse surface</a:t>
              </a:r>
              <a:endParaRPr lang="en-US" sz="1200" dirty="0">
                <a:latin typeface="+mn-lt"/>
              </a:endParaRPr>
            </a:p>
          </p:txBody>
        </p:sp>
        <p:sp>
          <p:nvSpPr>
            <p:cNvPr id="180" name="Rectangle 179"/>
            <p:cNvSpPr/>
            <p:nvPr/>
          </p:nvSpPr>
          <p:spPr>
            <a:xfrm>
              <a:off x="216180" y="1432391"/>
              <a:ext cx="306814"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183" name="TextBox 182"/>
            <p:cNvSpPr txBox="1"/>
            <p:nvPr/>
          </p:nvSpPr>
          <p:spPr>
            <a:xfrm>
              <a:off x="513738" y="1570194"/>
              <a:ext cx="1167307" cy="276999"/>
            </a:xfrm>
            <a:prstGeom prst="rect">
              <a:avLst/>
            </a:prstGeom>
            <a:noFill/>
          </p:spPr>
          <p:txBody>
            <a:bodyPr wrap="none" rtlCol="0">
              <a:spAutoFit/>
            </a:bodyPr>
            <a:lstStyle/>
            <a:p>
              <a:r>
                <a:rPr lang="en-US" sz="1200" dirty="0" smtClean="0">
                  <a:latin typeface="+mn-lt"/>
                </a:rPr>
                <a:t>Mirror surface</a:t>
              </a:r>
              <a:endParaRPr lang="en-US" sz="1200" dirty="0">
                <a:latin typeface="+mn-lt"/>
              </a:endParaRPr>
            </a:p>
          </p:txBody>
        </p:sp>
      </p:grpSp>
      <p:grpSp>
        <p:nvGrpSpPr>
          <p:cNvPr id="19" name="Group 10256"/>
          <p:cNvGrpSpPr/>
          <p:nvPr/>
        </p:nvGrpSpPr>
        <p:grpSpPr>
          <a:xfrm>
            <a:off x="1197499" y="6163298"/>
            <a:ext cx="7911259" cy="338554"/>
            <a:chOff x="1197496" y="6430586"/>
            <a:chExt cx="7911259" cy="338555"/>
          </a:xfrm>
        </p:grpSpPr>
        <p:sp>
          <p:nvSpPr>
            <p:cNvPr id="191" name="TextBox 190"/>
            <p:cNvSpPr txBox="1"/>
            <p:nvPr/>
          </p:nvSpPr>
          <p:spPr>
            <a:xfrm>
              <a:off x="4143380" y="6430586"/>
              <a:ext cx="2438651" cy="338555"/>
            </a:xfrm>
            <a:prstGeom prst="rect">
              <a:avLst/>
            </a:prstGeom>
            <a:solidFill>
              <a:schemeClr val="bg1">
                <a:alpha val="80000"/>
              </a:schemeClr>
            </a:solidFill>
          </p:spPr>
          <p:txBody>
            <a:bodyPr wrap="square" rtlCol="0" anchor="ctr">
              <a:spAutoFit/>
            </a:bodyPr>
            <a:lstStyle/>
            <a:p>
              <a:pPr algn="ctr"/>
              <a:r>
                <a:rPr lang="en-US" sz="1600" dirty="0" smtClean="0">
                  <a:effectLst>
                    <a:outerShdw blurRad="50800" dist="38100" dir="2700000" algn="tl" rotWithShape="0">
                      <a:prstClr val="black"/>
                    </a:outerShdw>
                  </a:effectLst>
                  <a:latin typeface="+mn-lt"/>
                </a:rPr>
                <a:t>10k paths/pixel</a:t>
              </a:r>
              <a:endParaRPr lang="en-US" sz="1600" dirty="0">
                <a:effectLst>
                  <a:outerShdw blurRad="50800" dist="38100" dir="2700000" algn="tl" rotWithShape="0">
                    <a:prstClr val="black"/>
                  </a:outerShdw>
                </a:effectLst>
                <a:latin typeface="+mn-lt"/>
              </a:endParaRPr>
            </a:p>
          </p:txBody>
        </p:sp>
        <p:sp>
          <p:nvSpPr>
            <p:cNvPr id="193" name="TextBox 192"/>
            <p:cNvSpPr txBox="1"/>
            <p:nvPr/>
          </p:nvSpPr>
          <p:spPr>
            <a:xfrm>
              <a:off x="6670104" y="6430586"/>
              <a:ext cx="2438651" cy="338555"/>
            </a:xfrm>
            <a:prstGeom prst="rect">
              <a:avLst/>
            </a:prstGeom>
            <a:solidFill>
              <a:schemeClr val="bg1">
                <a:alpha val="80000"/>
              </a:schemeClr>
            </a:solidFill>
          </p:spPr>
          <p:txBody>
            <a:bodyPr wrap="square" rtlCol="0" anchor="ctr">
              <a:spAutoFit/>
            </a:bodyPr>
            <a:lstStyle/>
            <a:p>
              <a:pPr algn="ctr"/>
              <a:r>
                <a:rPr lang="en-US" sz="1600" dirty="0" smtClean="0">
                  <a:solidFill>
                    <a:srgbClr val="FFC000"/>
                  </a:solidFill>
                  <a:effectLst>
                    <a:outerShdw blurRad="50800" dist="38100" dir="2700000" algn="tl" rotWithShape="0">
                      <a:prstClr val="black"/>
                    </a:outerShdw>
                  </a:effectLst>
                  <a:latin typeface="+mn-lt"/>
                </a:rPr>
                <a:t>1.2 billion paths/pixel</a:t>
              </a:r>
              <a:endParaRPr lang="en-US" sz="1600" dirty="0">
                <a:solidFill>
                  <a:srgbClr val="FFC000"/>
                </a:solidFill>
                <a:effectLst>
                  <a:outerShdw blurRad="50800" dist="38100" dir="2700000" algn="tl" rotWithShape="0">
                    <a:prstClr val="black"/>
                  </a:outerShdw>
                </a:effectLst>
                <a:latin typeface="+mn-lt"/>
              </a:endParaRPr>
            </a:p>
          </p:txBody>
        </p:sp>
        <p:sp>
          <p:nvSpPr>
            <p:cNvPr id="196" name="TextBox 195"/>
            <p:cNvSpPr txBox="1"/>
            <p:nvPr/>
          </p:nvSpPr>
          <p:spPr>
            <a:xfrm>
              <a:off x="1197496" y="6430586"/>
              <a:ext cx="2438651" cy="338555"/>
            </a:xfrm>
            <a:prstGeom prst="rect">
              <a:avLst/>
            </a:prstGeom>
            <a:solidFill>
              <a:schemeClr val="bg1">
                <a:alpha val="80000"/>
              </a:schemeClr>
            </a:solidFill>
          </p:spPr>
          <p:txBody>
            <a:bodyPr wrap="square" rtlCol="0" anchor="ctr">
              <a:spAutoFit/>
            </a:bodyPr>
            <a:lstStyle/>
            <a:p>
              <a:pPr algn="ctr"/>
              <a:r>
                <a:rPr lang="en-US" sz="1600" dirty="0" smtClean="0">
                  <a:effectLst>
                    <a:outerShdw blurRad="50800" dist="38100" dir="2700000" algn="tl" rotWithShape="0">
                      <a:prstClr val="black"/>
                    </a:outerShdw>
                  </a:effectLst>
                  <a:latin typeface="+mn-lt"/>
                </a:rPr>
                <a:t>10k paths/pixel</a:t>
              </a:r>
              <a:endParaRPr lang="en-US" sz="1600" dirty="0">
                <a:effectLst>
                  <a:outerShdw blurRad="50800" dist="38100" dir="2700000" algn="tl" rotWithShape="0">
                    <a:prstClr val="black"/>
                  </a:outerShdw>
                </a:effectLst>
                <a:latin typeface="+mn-lt"/>
              </a:endParaRPr>
            </a:p>
          </p:txBody>
        </p:sp>
      </p:grpSp>
      <p:grpSp>
        <p:nvGrpSpPr>
          <p:cNvPr id="20" name="Group 7"/>
          <p:cNvGrpSpPr/>
          <p:nvPr/>
        </p:nvGrpSpPr>
        <p:grpSpPr>
          <a:xfrm>
            <a:off x="611565" y="4258701"/>
            <a:ext cx="7976127" cy="1778491"/>
            <a:chOff x="611559" y="4258702"/>
            <a:chExt cx="7976127" cy="1778490"/>
          </a:xfrm>
        </p:grpSpPr>
        <p:sp>
          <p:nvSpPr>
            <p:cNvPr id="169" name="Rectangle 168"/>
            <p:cNvSpPr/>
            <p:nvPr/>
          </p:nvSpPr>
          <p:spPr>
            <a:xfrm>
              <a:off x="611559" y="5389120"/>
              <a:ext cx="7976127" cy="648072"/>
            </a:xfrm>
            <a:prstGeom prst="rect">
              <a:avLst/>
            </a:prstGeom>
            <a:solidFill>
              <a:schemeClr val="accent2">
                <a:alpha val="52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400" b="1" dirty="0" smtClean="0"/>
                <a:t>Roughly equal path sampling probabilities</a:t>
              </a:r>
              <a:endParaRPr lang="en-US" sz="2400" b="1" dirty="0"/>
            </a:p>
          </p:txBody>
        </p:sp>
        <p:grpSp>
          <p:nvGrpSpPr>
            <p:cNvPr id="21" name="Group 5"/>
            <p:cNvGrpSpPr/>
            <p:nvPr/>
          </p:nvGrpSpPr>
          <p:grpSpPr>
            <a:xfrm>
              <a:off x="6451797" y="4258702"/>
              <a:ext cx="2013726" cy="486322"/>
              <a:chOff x="6451797" y="4310083"/>
              <a:chExt cx="2013726" cy="486322"/>
            </a:xfrm>
          </p:grpSpPr>
          <p:grpSp>
            <p:nvGrpSpPr>
              <p:cNvPr id="22" name="Group 4"/>
              <p:cNvGrpSpPr/>
              <p:nvPr/>
            </p:nvGrpSpPr>
            <p:grpSpPr>
              <a:xfrm>
                <a:off x="6451797" y="4310083"/>
                <a:ext cx="640080" cy="486322"/>
                <a:chOff x="4383131" y="3063055"/>
                <a:chExt cx="640080" cy="486322"/>
              </a:xfrm>
            </p:grpSpPr>
            <p:sp>
              <p:nvSpPr>
                <p:cNvPr id="83" name="Right Brace 82"/>
                <p:cNvSpPr/>
                <p:nvPr/>
              </p:nvSpPr>
              <p:spPr>
                <a:xfrm rot="5400000">
                  <a:off x="4623568" y="2822618"/>
                  <a:ext cx="159205" cy="640080"/>
                </a:xfrm>
                <a:prstGeom prst="rightBrace">
                  <a:avLst>
                    <a:gd name="adj1" fmla="val 17781"/>
                    <a:gd name="adj2" fmla="val 50000"/>
                  </a:avLst>
                </a:prstGeom>
                <a:ln w="15875">
                  <a:solidFill>
                    <a:schemeClr val="tx1"/>
                  </a:solidFill>
                  <a:tailEnd type="none" w="lg" len="lg"/>
                </a:ln>
                <a:effectLst>
                  <a:outerShdw blurRad="25400" dir="27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effectLst>
                      <a:outerShdw blurRad="25400" dist="38100" dir="2700000" algn="tl" rotWithShape="0">
                        <a:prstClr val="black"/>
                      </a:outerShdw>
                    </a:effectLst>
                  </a:endParaRPr>
                </a:p>
              </p:txBody>
            </p:sp>
            <p:sp>
              <p:nvSpPr>
                <p:cNvPr id="3" name="TextBox 2"/>
                <p:cNvSpPr txBox="1">
                  <a:spLocks noRot="1" noChangeAspect="1" noMove="1" noResize="1" noEditPoints="1" noAdjustHandles="1" noChangeArrowheads="1" noChangeShapeType="1" noTextEdit="1"/>
                </p:cNvSpPr>
                <p:nvPr/>
              </p:nvSpPr>
              <p:spPr>
                <a:xfrm>
                  <a:off x="4528016" y="3180045"/>
                  <a:ext cx="396904" cy="369332"/>
                </a:xfrm>
                <a:prstGeom prst="rect">
                  <a:avLst/>
                </a:prstGeom>
                <a:blipFill rotWithShape="1">
                  <a:blip r:embed="rId6" cstate="print">
                    <a:lum bright="-60000"/>
                  </a:blip>
                  <a:stretch>
                    <a:fillRect/>
                  </a:stretch>
                </a:blipFill>
                <a:ln w="15875">
                  <a:noFill/>
                  <a:tailEnd type="none" w="lg" len="lg"/>
                </a:ln>
                <a:effectLst>
                  <a:outerShdw blurRad="25400" dir="2700000" algn="tl" rotWithShape="0">
                    <a:prstClr val="black"/>
                  </a:outerShdw>
                </a:effectLst>
              </p:spPr>
              <p:txBody>
                <a:bodyPr/>
                <a:lstStyle/>
                <a:p>
                  <a:r>
                    <a:rPr lang="en-US">
                      <a:noFill/>
                    </a:rPr>
                    <a:t> </a:t>
                  </a:r>
                </a:p>
              </p:txBody>
            </p:sp>
          </p:grpSp>
          <p:grpSp>
            <p:nvGrpSpPr>
              <p:cNvPr id="23" name="Group 88"/>
              <p:cNvGrpSpPr/>
              <p:nvPr/>
            </p:nvGrpSpPr>
            <p:grpSpPr>
              <a:xfrm>
                <a:off x="7825443" y="4310084"/>
                <a:ext cx="640080" cy="486321"/>
                <a:chOff x="4399571" y="3063056"/>
                <a:chExt cx="640080" cy="486321"/>
              </a:xfrm>
            </p:grpSpPr>
            <p:sp>
              <p:nvSpPr>
                <p:cNvPr id="93" name="Right Brace 92"/>
                <p:cNvSpPr/>
                <p:nvPr/>
              </p:nvSpPr>
              <p:spPr>
                <a:xfrm rot="5400000">
                  <a:off x="4640008" y="2822619"/>
                  <a:ext cx="159205" cy="640080"/>
                </a:xfrm>
                <a:prstGeom prst="rightBrace">
                  <a:avLst>
                    <a:gd name="adj1" fmla="val 17781"/>
                    <a:gd name="adj2" fmla="val 50000"/>
                  </a:avLst>
                </a:prstGeom>
                <a:ln w="15875">
                  <a:solidFill>
                    <a:schemeClr val="tx1"/>
                  </a:solidFill>
                  <a:tailEnd type="none" w="lg" len="lg"/>
                </a:ln>
                <a:effectLst>
                  <a:outerShdw blurRad="25400" dir="27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effectLst>
                      <a:outerShdw blurRad="25400" dist="38100" dir="2700000" algn="tl" rotWithShape="0">
                        <a:prstClr val="black"/>
                      </a:outerShdw>
                    </a:effectLst>
                  </a:endParaRPr>
                </a:p>
              </p:txBody>
            </p:sp>
            <p:sp>
              <p:nvSpPr>
                <p:cNvPr id="94" name="TextBox 93"/>
                <p:cNvSpPr txBox="1">
                  <a:spLocks noRot="1" noChangeAspect="1" noMove="1" noResize="1" noEditPoints="1" noAdjustHandles="1" noChangeArrowheads="1" noChangeShapeType="1" noTextEdit="1"/>
                </p:cNvSpPr>
                <p:nvPr/>
              </p:nvSpPr>
              <p:spPr>
                <a:xfrm>
                  <a:off x="4543192" y="3180045"/>
                  <a:ext cx="396904" cy="369332"/>
                </a:xfrm>
                <a:prstGeom prst="rect">
                  <a:avLst/>
                </a:prstGeom>
                <a:blipFill rotWithShape="1">
                  <a:blip r:embed="rId7" cstate="print">
                    <a:lum bright="-60000"/>
                  </a:blip>
                  <a:stretch>
                    <a:fillRect/>
                  </a:stretch>
                </a:blipFill>
                <a:ln w="15875">
                  <a:noFill/>
                  <a:tailEnd type="none" w="lg" len="lg"/>
                </a:ln>
                <a:effectLst>
                  <a:outerShdw blurRad="25400" dir="2700000" algn="tl" rotWithShape="0">
                    <a:prstClr val="black"/>
                  </a:outerShdw>
                </a:effectLst>
              </p:spPr>
              <p:txBody>
                <a:bodyPr/>
                <a:lstStyle/>
                <a:p>
                  <a:r>
                    <a:rPr lang="en-US">
                      <a:noFill/>
                    </a:rPr>
                    <a:t> </a:t>
                  </a:r>
                </a:p>
              </p:txBody>
            </p:sp>
          </p:grpSp>
        </p:grpSp>
      </p:grpSp>
      <p:sp>
        <p:nvSpPr>
          <p:cNvPr id="96" name="TextBox 95"/>
          <p:cNvSpPr txBox="1"/>
          <p:nvPr/>
        </p:nvSpPr>
        <p:spPr>
          <a:xfrm>
            <a:off x="1197496" y="5683513"/>
            <a:ext cx="7911008" cy="507831"/>
          </a:xfrm>
          <a:prstGeom prst="rect">
            <a:avLst/>
          </a:prstGeom>
          <a:solidFill>
            <a:srgbClr val="7A0000">
              <a:alpha val="90000"/>
            </a:srgbClr>
          </a:solidFill>
        </p:spPr>
        <p:txBody>
          <a:bodyPr wrap="square" bIns="91440" rtlCol="0" anchor="ctr">
            <a:spAutoFit/>
          </a:bodyPr>
          <a:lstStyle/>
          <a:p>
            <a:pPr algn="ctr"/>
            <a:r>
              <a:rPr lang="en-US" sz="2400" b="1" dirty="0" smtClean="0">
                <a:effectLst>
                  <a:outerShdw blurRad="50800" dist="38100" dir="2700000" algn="tl" rotWithShape="0">
                    <a:prstClr val="black"/>
                  </a:outerShdw>
                </a:effectLst>
                <a:latin typeface="+mn-lt"/>
              </a:rPr>
              <a:t>Roughly equal total number of rays per image!</a:t>
            </a:r>
            <a:endParaRPr lang="en-US" sz="2400" b="1" dirty="0">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39001570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20"/>
                                        </p:tgtEl>
                                      </p:cBhvr>
                                    </p:animEffect>
                                    <p:set>
                                      <p:cBhvr>
                                        <p:cTn id="15" dur="1" fill="hold">
                                          <p:stCondLst>
                                            <p:cond delay="499"/>
                                          </p:stCondLst>
                                        </p:cTn>
                                        <p:tgtEl>
                                          <p:spTgt spid="20"/>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8"/>
                                        </p:tgtEl>
                                      </p:cBhvr>
                                    </p:animEffect>
                                    <p:set>
                                      <p:cBhvr>
                                        <p:cTn id="18" dur="1" fill="hold">
                                          <p:stCondLst>
                                            <p:cond delay="499"/>
                                          </p:stCondLst>
                                        </p:cTn>
                                        <p:tgtEl>
                                          <p:spTgt spid="18"/>
                                        </p:tgtEl>
                                        <p:attrNameLst>
                                          <p:attrName>style.visibility</p:attrName>
                                        </p:attrNameLst>
                                      </p:cBhvr>
                                      <p:to>
                                        <p:strVal val="hidden"/>
                                      </p:to>
                                    </p:set>
                                  </p:childTnLst>
                                </p:cTn>
                              </p:par>
                              <p:par>
                                <p:cTn id="19" presetID="42" presetClass="path" presetSubtype="0" accel="50000" decel="50000" fill="hold" nodeType="withEffect">
                                  <p:stCondLst>
                                    <p:cond delay="0"/>
                                  </p:stCondLst>
                                  <p:childTnLst>
                                    <p:animMotion origin="layout" path="M -3.61111E-6 7.40741E-7 L -3.61111E-6 -0.14583 " pathEditMode="relative" rAng="0" ptsTypes="AA">
                                      <p:cBhvr>
                                        <p:cTn id="20" dur="1400" fill="hold"/>
                                        <p:tgtEl>
                                          <p:spTgt spid="7"/>
                                        </p:tgtEl>
                                        <p:attrNameLst>
                                          <p:attrName>ppt_x</p:attrName>
                                          <p:attrName>ppt_y</p:attrName>
                                        </p:attrNameLst>
                                      </p:cBhvr>
                                      <p:rCtr x="0" y="-7292"/>
                                    </p:animMotion>
                                  </p:childTnLst>
                                </p:cTn>
                              </p:par>
                              <p:par>
                                <p:cTn id="21" presetID="10" presetClass="entr" presetSubtype="0" fill="hold" nodeType="withEffect">
                                  <p:stCondLst>
                                    <p:cond delay="70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800"/>
                                        <p:tgtEl>
                                          <p:spTgt spid="4"/>
                                        </p:tgtEl>
                                      </p:cBhvr>
                                    </p:animEffect>
                                  </p:childTnLst>
                                </p:cTn>
                              </p:par>
                              <p:par>
                                <p:cTn id="24" presetID="10" presetClass="entr" presetSubtype="0" fill="hold" nodeType="withEffect">
                                  <p:stCondLst>
                                    <p:cond delay="70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8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42" presetClass="path" presetSubtype="0" accel="50000" decel="50000" fill="hold" nodeType="withEffect">
                                  <p:stCondLst>
                                    <p:cond delay="300"/>
                                  </p:stCondLst>
                                  <p:childTnLst>
                                    <p:animMotion origin="layout" path="M 2.77778E-7 -2.22222E-6 L -0.15903 0.00023 " pathEditMode="relative" rAng="0" ptsTypes="AA">
                                      <p:cBhvr>
                                        <p:cTn id="33" dur="1000" fill="hold"/>
                                        <p:tgtEl>
                                          <p:spTgt spid="4"/>
                                        </p:tgtEl>
                                        <p:attrNameLst>
                                          <p:attrName>ppt_x</p:attrName>
                                          <p:attrName>ppt_y</p:attrName>
                                        </p:attrNameLst>
                                      </p:cBhvr>
                                      <p:rCtr x="-7951" y="0"/>
                                    </p:animMotion>
                                  </p:childTnLst>
                                </p:cTn>
                              </p:par>
                              <p:par>
                                <p:cTn id="34" presetID="10" presetClass="entr" presetSubtype="0" fill="hold" nodeType="withEffect">
                                  <p:stCondLst>
                                    <p:cond delay="90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800"/>
                                        <p:tgtEl>
                                          <p:spTgt spid="6"/>
                                        </p:tgtEl>
                                      </p:cBhvr>
                                    </p:animEffect>
                                  </p:childTnLst>
                                </p:cTn>
                              </p:par>
                            </p:childTnLst>
                          </p:cTn>
                        </p:par>
                        <p:par>
                          <p:cTn id="37" fill="hold">
                            <p:stCondLst>
                              <p:cond delay="1700"/>
                            </p:stCondLst>
                            <p:childTnLst>
                              <p:par>
                                <p:cTn id="38" presetID="10" presetClass="entr" presetSubtype="0" fill="hold" nodeType="afterEffect">
                                  <p:stCondLst>
                                    <p:cond delay="10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3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96"/>
                                        </p:tgtEl>
                                        <p:attrNameLst>
                                          <p:attrName>style.visibility</p:attrName>
                                        </p:attrNameLst>
                                      </p:cBhvr>
                                      <p:to>
                                        <p:strVal val="visible"/>
                                      </p:to>
                                    </p:set>
                                    <p:animEffect transition="in" filter="fade">
                                      <p:cBhvr>
                                        <p:cTn id="45" dur="2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t>
            </a:r>
            <a:r>
              <a:rPr lang="cs-CZ" dirty="0" smtClean="0"/>
              <a:t>CM – </a:t>
            </a:r>
            <a:r>
              <a:rPr lang="en-US" dirty="0" smtClean="0"/>
              <a:t>Algorithm overview</a:t>
            </a:r>
            <a:endParaRPr lang="en-US" dirty="0"/>
          </a:p>
        </p:txBody>
      </p:sp>
      <p:sp>
        <p:nvSpPr>
          <p:cNvPr id="18" name="Vertex connection"/>
          <p:cNvSpPr txBox="1"/>
          <p:nvPr/>
        </p:nvSpPr>
        <p:spPr>
          <a:xfrm>
            <a:off x="701180" y="976875"/>
            <a:ext cx="7741651" cy="400110"/>
          </a:xfrm>
          <a:prstGeom prst="rect">
            <a:avLst/>
          </a:prstGeom>
          <a:solidFill>
            <a:schemeClr val="tx1">
              <a:alpha val="10000"/>
            </a:schemeClr>
          </a:solidFill>
        </p:spPr>
        <p:txBody>
          <a:bodyPr wrap="square" rtlCol="0">
            <a:spAutoFit/>
          </a:bodyPr>
          <a:lstStyle/>
          <a:p>
            <a:pPr lvl="0"/>
            <a:r>
              <a:rPr lang="en-US" sz="2000" b="1" dirty="0" smtClean="0">
                <a:solidFill>
                  <a:srgbClr val="FFC000"/>
                </a:solidFill>
                <a:effectLst>
                  <a:outerShdw blurRad="50800" dist="38100" dir="2700000" algn="tl" rotWithShape="0">
                    <a:prstClr val="black"/>
                  </a:outerShdw>
                </a:effectLst>
                <a:latin typeface="Georgia"/>
              </a:rPr>
              <a:t>Stage 1: Light sub-path sampling</a:t>
            </a:r>
            <a:endParaRPr lang="en-US" sz="2000" b="1" dirty="0">
              <a:solidFill>
                <a:srgbClr val="FFC000"/>
              </a:solidFill>
              <a:effectLst>
                <a:outerShdw blurRad="50800" dist="38100" dir="2700000" algn="tl" rotWithShape="0">
                  <a:prstClr val="black"/>
                </a:outerShdw>
              </a:effectLst>
              <a:latin typeface="Georgia"/>
            </a:endParaRPr>
          </a:p>
        </p:txBody>
      </p:sp>
      <p:grpSp>
        <p:nvGrpSpPr>
          <p:cNvPr id="3" name="Group 51"/>
          <p:cNvGrpSpPr/>
          <p:nvPr/>
        </p:nvGrpSpPr>
        <p:grpSpPr>
          <a:xfrm>
            <a:off x="3310148" y="1435010"/>
            <a:ext cx="2527732" cy="2423894"/>
            <a:chOff x="3310148" y="1310887"/>
            <a:chExt cx="2527732" cy="2423895"/>
          </a:xfrm>
        </p:grpSpPr>
        <p:sp>
          <p:nvSpPr>
            <p:cNvPr id="21" name="Vertex connection"/>
            <p:cNvSpPr txBox="1"/>
            <p:nvPr/>
          </p:nvSpPr>
          <p:spPr>
            <a:xfrm>
              <a:off x="3310148" y="3365450"/>
              <a:ext cx="2527732" cy="369332"/>
            </a:xfrm>
            <a:prstGeom prst="rect">
              <a:avLst/>
            </a:prstGeom>
            <a:solidFill>
              <a:schemeClr val="tx1">
                <a:alpha val="20000"/>
              </a:schemeClr>
            </a:solidFill>
          </p:spPr>
          <p:txBody>
            <a:bodyPr wrap="square" rtlCol="0">
              <a:spAutoFit/>
            </a:bodyPr>
            <a:lstStyle/>
            <a:p>
              <a:r>
                <a:rPr lang="en-US" dirty="0" smtClean="0">
                  <a:solidFill>
                    <a:prstClr val="black"/>
                  </a:solidFill>
                  <a:effectLst>
                    <a:outerShdw blurRad="50800" dist="38100" dir="2700000" algn="tl" rotWithShape="0">
                      <a:prstClr val="black"/>
                    </a:outerShdw>
                  </a:effectLst>
                  <a:latin typeface="Georgia"/>
                </a:rPr>
                <a:t>b) Connect to eye</a:t>
              </a:r>
              <a:endParaRPr lang="en-US" b="1" dirty="0">
                <a:effectLst>
                  <a:outerShdw blurRad="50800" dist="38100" dir="2700000" algn="tl" rotWithShape="0">
                    <a:prstClr val="black"/>
                  </a:outerShdw>
                </a:effectLst>
                <a:latin typeface="+mn-lt"/>
              </a:endParaRPr>
            </a:p>
          </p:txBody>
        </p:sp>
        <p:sp>
          <p:nvSpPr>
            <p:cNvPr id="20" name="Rectangle 19"/>
            <p:cNvSpPr/>
            <p:nvPr/>
          </p:nvSpPr>
          <p:spPr>
            <a:xfrm>
              <a:off x="3310148" y="1310887"/>
              <a:ext cx="2527732" cy="2052522"/>
            </a:xfrm>
            <a:prstGeom prst="rect">
              <a:avLst/>
            </a:prstGeom>
            <a:solidFill>
              <a:schemeClr val="bg1">
                <a:alpha val="9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pic>
          <p:nvPicPr>
            <p:cNvPr id="10" name="Picture 5" descr="D:\Dropbox\Presentations\SIGGRAPH_Asia_2012\Teaser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876" t="-1" r="34416" b="54968"/>
            <a:stretch/>
          </p:blipFill>
          <p:spPr bwMode="auto">
            <a:xfrm>
              <a:off x="3386962" y="1394734"/>
              <a:ext cx="2374105" cy="1904385"/>
            </a:xfrm>
            <a:prstGeom prst="rect">
              <a:avLst/>
            </a:prstGeom>
            <a:solidFill>
              <a:schemeClr val="bg1"/>
            </a:solidFill>
            <a:extLst/>
          </p:spPr>
        </p:pic>
      </p:grpSp>
      <p:grpSp>
        <p:nvGrpSpPr>
          <p:cNvPr id="4" name="Group 50"/>
          <p:cNvGrpSpPr/>
          <p:nvPr/>
        </p:nvGrpSpPr>
        <p:grpSpPr>
          <a:xfrm>
            <a:off x="5915092" y="1435010"/>
            <a:ext cx="2527732" cy="2423894"/>
            <a:chOff x="5915092" y="1310887"/>
            <a:chExt cx="2527732" cy="2423895"/>
          </a:xfrm>
        </p:grpSpPr>
        <p:sp>
          <p:nvSpPr>
            <p:cNvPr id="23" name="Vertex connection"/>
            <p:cNvSpPr txBox="1"/>
            <p:nvPr/>
          </p:nvSpPr>
          <p:spPr>
            <a:xfrm>
              <a:off x="5915092" y="3365450"/>
              <a:ext cx="2527732" cy="369332"/>
            </a:xfrm>
            <a:prstGeom prst="rect">
              <a:avLst/>
            </a:prstGeom>
            <a:solidFill>
              <a:schemeClr val="tx1">
                <a:alpha val="20000"/>
              </a:schemeClr>
            </a:solidFill>
          </p:spPr>
          <p:txBody>
            <a:bodyPr wrap="square" rtlCol="0">
              <a:spAutoFit/>
            </a:bodyPr>
            <a:lstStyle/>
            <a:p>
              <a:r>
                <a:rPr lang="en-US" dirty="0" smtClean="0">
                  <a:solidFill>
                    <a:prstClr val="black"/>
                  </a:solidFill>
                  <a:effectLst>
                    <a:outerShdw blurRad="50800" dist="38100" dir="2700000" algn="tl" rotWithShape="0">
                      <a:prstClr val="black"/>
                    </a:outerShdw>
                  </a:effectLst>
                  <a:latin typeface="Georgia"/>
                </a:rPr>
                <a:t>c) Build search </a:t>
              </a:r>
              <a:r>
                <a:rPr lang="en-US" dirty="0" err="1" smtClean="0">
                  <a:solidFill>
                    <a:prstClr val="black"/>
                  </a:solidFill>
                  <a:effectLst>
                    <a:outerShdw blurRad="50800" dist="38100" dir="2700000" algn="tl" rotWithShape="0">
                      <a:prstClr val="black"/>
                    </a:outerShdw>
                  </a:effectLst>
                  <a:latin typeface="Georgia"/>
                </a:rPr>
                <a:t>struct</a:t>
              </a:r>
              <a:r>
                <a:rPr lang="en-US" dirty="0" smtClean="0">
                  <a:solidFill>
                    <a:prstClr val="black"/>
                  </a:solidFill>
                  <a:effectLst>
                    <a:outerShdw blurRad="50800" dist="38100" dir="2700000" algn="tl" rotWithShape="0">
                      <a:prstClr val="black"/>
                    </a:outerShdw>
                  </a:effectLst>
                  <a:latin typeface="Georgia"/>
                </a:rPr>
                <a:t>.</a:t>
              </a:r>
              <a:endParaRPr lang="en-US" b="1" dirty="0">
                <a:effectLst>
                  <a:outerShdw blurRad="50800" dist="38100" dir="2700000" algn="tl" rotWithShape="0">
                    <a:prstClr val="black"/>
                  </a:outerShdw>
                </a:effectLst>
                <a:latin typeface="+mn-lt"/>
              </a:endParaRPr>
            </a:p>
          </p:txBody>
        </p:sp>
        <p:sp>
          <p:nvSpPr>
            <p:cNvPr id="22" name="Rectangle 21"/>
            <p:cNvSpPr/>
            <p:nvPr/>
          </p:nvSpPr>
          <p:spPr>
            <a:xfrm>
              <a:off x="5915092" y="1310887"/>
              <a:ext cx="2527732" cy="2052522"/>
            </a:xfrm>
            <a:prstGeom prst="rect">
              <a:avLst/>
            </a:prstGeom>
            <a:solidFill>
              <a:schemeClr val="bg1">
                <a:alpha val="9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pic>
          <p:nvPicPr>
            <p:cNvPr id="11" name="Picture 5" descr="D:\Dropbox\Presentations\SIGGRAPH_Asia_2012\Teaser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9292" b="54967"/>
            <a:stretch/>
          </p:blipFill>
          <p:spPr bwMode="auto">
            <a:xfrm>
              <a:off x="5969679" y="1394734"/>
              <a:ext cx="2374105" cy="1904385"/>
            </a:xfrm>
            <a:prstGeom prst="rect">
              <a:avLst/>
            </a:prstGeom>
            <a:solidFill>
              <a:schemeClr val="bg1"/>
            </a:solidFill>
            <a:extLst/>
          </p:spPr>
        </p:pic>
      </p:grpSp>
      <p:grpSp>
        <p:nvGrpSpPr>
          <p:cNvPr id="5" name="Group 52"/>
          <p:cNvGrpSpPr/>
          <p:nvPr/>
        </p:nvGrpSpPr>
        <p:grpSpPr>
          <a:xfrm>
            <a:off x="705209" y="1435010"/>
            <a:ext cx="2527733" cy="2423894"/>
            <a:chOff x="705203" y="1310887"/>
            <a:chExt cx="2527733" cy="2423895"/>
          </a:xfrm>
        </p:grpSpPr>
        <p:sp>
          <p:nvSpPr>
            <p:cNvPr id="19" name="Vertex connection"/>
            <p:cNvSpPr txBox="1"/>
            <p:nvPr/>
          </p:nvSpPr>
          <p:spPr>
            <a:xfrm>
              <a:off x="705203" y="3365450"/>
              <a:ext cx="2527733" cy="369332"/>
            </a:xfrm>
            <a:prstGeom prst="rect">
              <a:avLst/>
            </a:prstGeom>
            <a:solidFill>
              <a:schemeClr val="tx1">
                <a:alpha val="20000"/>
              </a:schemeClr>
            </a:solidFill>
          </p:spPr>
          <p:txBody>
            <a:bodyPr wrap="square" rtlCol="0">
              <a:spAutoFit/>
            </a:bodyPr>
            <a:lstStyle/>
            <a:p>
              <a:r>
                <a:rPr lang="en-US" dirty="0" smtClean="0">
                  <a:solidFill>
                    <a:prstClr val="black"/>
                  </a:solidFill>
                  <a:effectLst>
                    <a:outerShdw blurRad="50800" dist="38100" dir="2700000" algn="tl" rotWithShape="0">
                      <a:prstClr val="black"/>
                    </a:outerShdw>
                  </a:effectLst>
                  <a:latin typeface="Georgia"/>
                </a:rPr>
                <a:t>a) Trace sub-paths</a:t>
              </a:r>
              <a:endParaRPr lang="en-US" b="1" dirty="0">
                <a:effectLst>
                  <a:outerShdw blurRad="50800" dist="38100" dir="2700000" algn="tl" rotWithShape="0">
                    <a:prstClr val="black"/>
                  </a:outerShdw>
                </a:effectLst>
                <a:latin typeface="+mn-lt"/>
              </a:endParaRPr>
            </a:p>
          </p:txBody>
        </p:sp>
        <p:sp>
          <p:nvSpPr>
            <p:cNvPr id="6" name="Rectangle 5"/>
            <p:cNvSpPr/>
            <p:nvPr/>
          </p:nvSpPr>
          <p:spPr>
            <a:xfrm>
              <a:off x="705203" y="1310887"/>
              <a:ext cx="2527733" cy="2052523"/>
            </a:xfrm>
            <a:prstGeom prst="rect">
              <a:avLst/>
            </a:prstGeom>
            <a:solidFill>
              <a:schemeClr val="bg1">
                <a:alpha val="9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pic>
          <p:nvPicPr>
            <p:cNvPr id="12" name="Picture 5" descr="D:\Dropbox\Presentations\SIGGRAPH_Asia_2012\Teaser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8" t="-1" r="69520" b="54968"/>
            <a:stretch/>
          </p:blipFill>
          <p:spPr bwMode="auto">
            <a:xfrm>
              <a:off x="768197" y="1394734"/>
              <a:ext cx="2374106" cy="1904386"/>
            </a:xfrm>
            <a:prstGeom prst="rect">
              <a:avLst/>
            </a:prstGeom>
            <a:solidFill>
              <a:schemeClr val="bg1"/>
            </a:solidFill>
            <a:effectLst/>
            <a:extLst/>
          </p:spPr>
        </p:pic>
      </p:grpSp>
      <p:sp>
        <p:nvSpPr>
          <p:cNvPr id="46" name="Vertex connection"/>
          <p:cNvSpPr txBox="1"/>
          <p:nvPr/>
        </p:nvSpPr>
        <p:spPr>
          <a:xfrm>
            <a:off x="705208" y="3923100"/>
            <a:ext cx="7737623" cy="400111"/>
          </a:xfrm>
          <a:prstGeom prst="rect">
            <a:avLst/>
          </a:prstGeom>
          <a:solidFill>
            <a:schemeClr val="tx1">
              <a:alpha val="10000"/>
            </a:schemeClr>
          </a:solidFill>
        </p:spPr>
        <p:txBody>
          <a:bodyPr wrap="square" rtlCol="0">
            <a:noAutofit/>
          </a:bodyPr>
          <a:lstStyle/>
          <a:p>
            <a:pPr lvl="0"/>
            <a:r>
              <a:rPr lang="en-US" sz="2000" b="1" dirty="0" smtClean="0">
                <a:solidFill>
                  <a:srgbClr val="FFC000"/>
                </a:solidFill>
                <a:effectLst>
                  <a:outerShdw blurRad="38100" dist="38100" dir="2700000" algn="tl">
                    <a:srgbClr val="000000">
                      <a:alpha val="43137"/>
                    </a:srgbClr>
                  </a:outerShdw>
                </a:effectLst>
                <a:latin typeface="Georgia"/>
              </a:rPr>
              <a:t>Stage 2: Eye sub-path sampling</a:t>
            </a:r>
          </a:p>
          <a:p>
            <a:endParaRPr lang="en-US" sz="2000" dirty="0">
              <a:solidFill>
                <a:srgbClr val="FFC000"/>
              </a:solidFill>
              <a:effectLst>
                <a:outerShdw blurRad="38100" dist="38100" dir="2700000" algn="tl">
                  <a:srgbClr val="000000">
                    <a:alpha val="43137"/>
                  </a:srgbClr>
                </a:outerShdw>
              </a:effectLst>
              <a:latin typeface="+mn-lt"/>
            </a:endParaRPr>
          </a:p>
        </p:txBody>
      </p:sp>
      <p:grpSp>
        <p:nvGrpSpPr>
          <p:cNvPr id="7" name="Group 54"/>
          <p:cNvGrpSpPr/>
          <p:nvPr/>
        </p:nvGrpSpPr>
        <p:grpSpPr>
          <a:xfrm>
            <a:off x="701175" y="4387198"/>
            <a:ext cx="2531454" cy="2421738"/>
            <a:chOff x="701175" y="4387195"/>
            <a:chExt cx="2531454" cy="2421738"/>
          </a:xfrm>
        </p:grpSpPr>
        <p:sp>
          <p:nvSpPr>
            <p:cNvPr id="27" name="Vertex connection"/>
            <p:cNvSpPr txBox="1"/>
            <p:nvPr/>
          </p:nvSpPr>
          <p:spPr>
            <a:xfrm>
              <a:off x="704897" y="6439601"/>
              <a:ext cx="2527732" cy="369332"/>
            </a:xfrm>
            <a:prstGeom prst="rect">
              <a:avLst/>
            </a:prstGeom>
            <a:solidFill>
              <a:schemeClr val="tx1">
                <a:alpha val="20000"/>
              </a:schemeClr>
            </a:solidFill>
          </p:spPr>
          <p:txBody>
            <a:bodyPr wrap="square" rtlCol="0">
              <a:spAutoFit/>
            </a:bodyPr>
            <a:lstStyle/>
            <a:p>
              <a:r>
                <a:rPr lang="en-US" dirty="0" smtClean="0">
                  <a:solidFill>
                    <a:prstClr val="black"/>
                  </a:solidFill>
                  <a:effectLst>
                    <a:outerShdw blurRad="50800" dist="38100" dir="2700000" algn="tl" rotWithShape="0">
                      <a:prstClr val="black"/>
                    </a:outerShdw>
                  </a:effectLst>
                  <a:latin typeface="Georgia"/>
                </a:rPr>
                <a:t>a) Vertex connection</a:t>
              </a:r>
              <a:endParaRPr lang="en-US" b="1" dirty="0">
                <a:effectLst>
                  <a:outerShdw blurRad="50800" dist="38100" dir="2700000" algn="tl" rotWithShape="0">
                    <a:prstClr val="black"/>
                  </a:outerShdw>
                </a:effectLst>
                <a:latin typeface="+mn-lt"/>
              </a:endParaRPr>
            </a:p>
          </p:txBody>
        </p:sp>
        <p:sp>
          <p:nvSpPr>
            <p:cNvPr id="26" name="Rectangle 25"/>
            <p:cNvSpPr/>
            <p:nvPr/>
          </p:nvSpPr>
          <p:spPr>
            <a:xfrm>
              <a:off x="701175" y="4387195"/>
              <a:ext cx="2527732" cy="2052523"/>
            </a:xfrm>
            <a:prstGeom prst="rect">
              <a:avLst/>
            </a:prstGeom>
            <a:solidFill>
              <a:schemeClr val="bg1">
                <a:alpha val="9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pic>
          <p:nvPicPr>
            <p:cNvPr id="13" name="Picture 5" descr="D:\Dropbox\Presentations\SIGGRAPH_Asia_2012\Teaser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8" t="54967" r="69520"/>
            <a:stretch/>
          </p:blipFill>
          <p:spPr bwMode="auto">
            <a:xfrm>
              <a:off x="764169" y="4448820"/>
              <a:ext cx="2374105" cy="1904386"/>
            </a:xfrm>
            <a:prstGeom prst="rect">
              <a:avLst/>
            </a:prstGeom>
            <a:solidFill>
              <a:schemeClr val="bg1"/>
            </a:solidFill>
            <a:extLst/>
          </p:spPr>
        </p:pic>
        <p:sp>
          <p:nvSpPr>
            <p:cNvPr id="54" name="TextBox 53"/>
            <p:cNvSpPr txBox="1"/>
            <p:nvPr/>
          </p:nvSpPr>
          <p:spPr>
            <a:xfrm>
              <a:off x="987642" y="5805264"/>
              <a:ext cx="526106" cy="369332"/>
            </a:xfrm>
            <a:prstGeom prst="rect">
              <a:avLst/>
            </a:prstGeom>
            <a:noFill/>
          </p:spPr>
          <p:txBody>
            <a:bodyPr wrap="none" rtlCol="0">
              <a:spAutoFit/>
            </a:bodyPr>
            <a:lstStyle/>
            <a:p>
              <a:r>
                <a:rPr lang="en-US" b="1" dirty="0" smtClean="0">
                  <a:effectLst>
                    <a:outerShdw blurRad="50800" dist="38100" dir="2700000" algn="tl" rotWithShape="0">
                      <a:prstClr val="black">
                        <a:alpha val="40000"/>
                      </a:prstClr>
                    </a:outerShdw>
                  </a:effectLst>
                  <a:latin typeface="+mn-lt"/>
                </a:rPr>
                <a:t>VC</a:t>
              </a:r>
              <a:endParaRPr lang="en-US" b="1" dirty="0">
                <a:effectLst>
                  <a:outerShdw blurRad="50800" dist="38100" dir="2700000" algn="tl" rotWithShape="0">
                    <a:prstClr val="black">
                      <a:alpha val="40000"/>
                    </a:prstClr>
                  </a:outerShdw>
                </a:effectLst>
                <a:latin typeface="+mn-lt"/>
              </a:endParaRPr>
            </a:p>
          </p:txBody>
        </p:sp>
      </p:grpSp>
      <p:grpSp>
        <p:nvGrpSpPr>
          <p:cNvPr id="8" name="Group 55"/>
          <p:cNvGrpSpPr/>
          <p:nvPr/>
        </p:nvGrpSpPr>
        <p:grpSpPr>
          <a:xfrm>
            <a:off x="3310000" y="4387198"/>
            <a:ext cx="2527733" cy="2421738"/>
            <a:chOff x="3309994" y="4387195"/>
            <a:chExt cx="2527733" cy="2421738"/>
          </a:xfrm>
        </p:grpSpPr>
        <p:sp>
          <p:nvSpPr>
            <p:cNvPr id="36" name="Vertex connection"/>
            <p:cNvSpPr txBox="1"/>
            <p:nvPr/>
          </p:nvSpPr>
          <p:spPr>
            <a:xfrm>
              <a:off x="3309994" y="6439601"/>
              <a:ext cx="2527733" cy="369332"/>
            </a:xfrm>
            <a:prstGeom prst="rect">
              <a:avLst/>
            </a:prstGeom>
            <a:solidFill>
              <a:schemeClr val="tx1">
                <a:alpha val="20000"/>
              </a:schemeClr>
            </a:solidFill>
          </p:spPr>
          <p:txBody>
            <a:bodyPr wrap="square" rtlCol="0">
              <a:spAutoFit/>
            </a:bodyPr>
            <a:lstStyle/>
            <a:p>
              <a:r>
                <a:rPr lang="en-US" dirty="0" smtClean="0">
                  <a:solidFill>
                    <a:prstClr val="black"/>
                  </a:solidFill>
                  <a:effectLst>
                    <a:outerShdw blurRad="50800" dist="38100" dir="2700000" algn="tl" rotWithShape="0">
                      <a:prstClr val="black"/>
                    </a:outerShdw>
                  </a:effectLst>
                  <a:latin typeface="Georgia"/>
                </a:rPr>
                <a:t>b) Vertex merging</a:t>
              </a:r>
              <a:endParaRPr lang="en-US" b="1" dirty="0">
                <a:effectLst>
                  <a:outerShdw blurRad="50800" dist="38100" dir="2700000" algn="tl" rotWithShape="0">
                    <a:prstClr val="black"/>
                  </a:outerShdw>
                </a:effectLst>
                <a:latin typeface="+mn-lt"/>
              </a:endParaRPr>
            </a:p>
          </p:txBody>
        </p:sp>
        <p:sp>
          <p:nvSpPr>
            <p:cNvPr id="28" name="Rectangle 27"/>
            <p:cNvSpPr/>
            <p:nvPr/>
          </p:nvSpPr>
          <p:spPr>
            <a:xfrm>
              <a:off x="3309994" y="4387195"/>
              <a:ext cx="2527733" cy="2052523"/>
            </a:xfrm>
            <a:prstGeom prst="rect">
              <a:avLst/>
            </a:prstGeom>
            <a:solidFill>
              <a:schemeClr val="bg1">
                <a:alpha val="9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pic>
          <p:nvPicPr>
            <p:cNvPr id="14" name="Picture 5" descr="D:\Dropbox\Presentations\SIGGRAPH_Asia_2012\Teaser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646" t="54967" r="34646"/>
            <a:stretch/>
          </p:blipFill>
          <p:spPr bwMode="auto">
            <a:xfrm>
              <a:off x="3402043" y="4448820"/>
              <a:ext cx="2374106" cy="1904386"/>
            </a:xfrm>
            <a:prstGeom prst="rect">
              <a:avLst/>
            </a:prstGeom>
            <a:solidFill>
              <a:schemeClr val="bg1"/>
            </a:solidFill>
            <a:extLst/>
          </p:spPr>
        </p:pic>
        <p:sp>
          <p:nvSpPr>
            <p:cNvPr id="59" name="TextBox 58"/>
            <p:cNvSpPr txBox="1"/>
            <p:nvPr/>
          </p:nvSpPr>
          <p:spPr>
            <a:xfrm>
              <a:off x="3635715" y="5805264"/>
              <a:ext cx="596638" cy="369332"/>
            </a:xfrm>
            <a:prstGeom prst="rect">
              <a:avLst/>
            </a:prstGeom>
            <a:noFill/>
          </p:spPr>
          <p:txBody>
            <a:bodyPr wrap="none" rtlCol="0">
              <a:spAutoFit/>
            </a:bodyPr>
            <a:lstStyle/>
            <a:p>
              <a:r>
                <a:rPr lang="en-US" b="1" dirty="0" smtClean="0">
                  <a:effectLst>
                    <a:outerShdw blurRad="50800" dist="38100" dir="2700000" algn="tl" rotWithShape="0">
                      <a:prstClr val="black">
                        <a:alpha val="40000"/>
                      </a:prstClr>
                    </a:outerShdw>
                  </a:effectLst>
                  <a:latin typeface="+mn-lt"/>
                </a:rPr>
                <a:t>VM</a:t>
              </a:r>
              <a:endParaRPr lang="en-US" b="1" dirty="0">
                <a:effectLst>
                  <a:outerShdw blurRad="50800" dist="38100" dir="2700000" algn="tl" rotWithShape="0">
                    <a:prstClr val="black">
                      <a:alpha val="40000"/>
                    </a:prstClr>
                  </a:outerShdw>
                </a:effectLst>
                <a:latin typeface="+mn-lt"/>
              </a:endParaRPr>
            </a:p>
          </p:txBody>
        </p:sp>
      </p:grpSp>
      <p:grpSp>
        <p:nvGrpSpPr>
          <p:cNvPr id="9" name="Group 56"/>
          <p:cNvGrpSpPr/>
          <p:nvPr/>
        </p:nvGrpSpPr>
        <p:grpSpPr>
          <a:xfrm>
            <a:off x="5915098" y="4387198"/>
            <a:ext cx="2527733" cy="2421738"/>
            <a:chOff x="5915092" y="4387195"/>
            <a:chExt cx="2527733" cy="2421738"/>
          </a:xfrm>
        </p:grpSpPr>
        <p:sp>
          <p:nvSpPr>
            <p:cNvPr id="37" name="Vertex connection"/>
            <p:cNvSpPr txBox="1"/>
            <p:nvPr/>
          </p:nvSpPr>
          <p:spPr>
            <a:xfrm>
              <a:off x="5915092" y="6439601"/>
              <a:ext cx="2527733" cy="369332"/>
            </a:xfrm>
            <a:prstGeom prst="rect">
              <a:avLst/>
            </a:prstGeom>
            <a:solidFill>
              <a:schemeClr val="tx1">
                <a:alpha val="20000"/>
              </a:schemeClr>
            </a:solidFill>
          </p:spPr>
          <p:txBody>
            <a:bodyPr wrap="square" rtlCol="0">
              <a:spAutoFit/>
            </a:bodyPr>
            <a:lstStyle/>
            <a:p>
              <a:r>
                <a:rPr lang="en-US" dirty="0" smtClean="0">
                  <a:solidFill>
                    <a:prstClr val="black"/>
                  </a:solidFill>
                  <a:effectLst>
                    <a:outerShdw blurRad="50800" dist="38100" dir="2700000" algn="tl" rotWithShape="0">
                      <a:prstClr val="black"/>
                    </a:outerShdw>
                  </a:effectLst>
                  <a:latin typeface="Georgia"/>
                </a:rPr>
                <a:t>c) Continue sub-path</a:t>
              </a:r>
              <a:endParaRPr lang="en-US" b="1" dirty="0">
                <a:effectLst>
                  <a:outerShdw blurRad="50800" dist="38100" dir="2700000" algn="tl" rotWithShape="0">
                    <a:prstClr val="black"/>
                  </a:outerShdw>
                </a:effectLst>
                <a:latin typeface="+mn-lt"/>
              </a:endParaRPr>
            </a:p>
          </p:txBody>
        </p:sp>
        <p:sp>
          <p:nvSpPr>
            <p:cNvPr id="39" name="Rectangle 38"/>
            <p:cNvSpPr/>
            <p:nvPr/>
          </p:nvSpPr>
          <p:spPr>
            <a:xfrm>
              <a:off x="5915092" y="4387195"/>
              <a:ext cx="2527733" cy="2052523"/>
            </a:xfrm>
            <a:prstGeom prst="rect">
              <a:avLst/>
            </a:prstGeom>
            <a:solidFill>
              <a:schemeClr val="bg1">
                <a:alpha val="9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pic>
          <p:nvPicPr>
            <p:cNvPr id="15" name="Picture 5" descr="D:\Dropbox\Presentations\SIGGRAPH_Asia_2012\Teaser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7519" t="54967" r="104"/>
            <a:stretch/>
          </p:blipFill>
          <p:spPr bwMode="auto">
            <a:xfrm>
              <a:off x="5925225" y="4448820"/>
              <a:ext cx="2503114" cy="1904386"/>
            </a:xfrm>
            <a:prstGeom prst="rect">
              <a:avLst/>
            </a:prstGeom>
            <a:solidFill>
              <a:schemeClr val="bg1"/>
            </a:solidFill>
            <a:extLst/>
          </p:spPr>
        </p:pic>
        <p:sp>
          <p:nvSpPr>
            <p:cNvPr id="60" name="TextBox 59"/>
            <p:cNvSpPr txBox="1"/>
            <p:nvPr/>
          </p:nvSpPr>
          <p:spPr>
            <a:xfrm>
              <a:off x="6432396" y="5015428"/>
              <a:ext cx="449162" cy="307777"/>
            </a:xfrm>
            <a:prstGeom prst="rect">
              <a:avLst/>
            </a:prstGeom>
            <a:noFill/>
          </p:spPr>
          <p:txBody>
            <a:bodyPr wrap="none" rtlCol="0">
              <a:spAutoFit/>
            </a:bodyPr>
            <a:lstStyle/>
            <a:p>
              <a:r>
                <a:rPr lang="en-US" sz="1400" b="1" dirty="0" smtClean="0">
                  <a:effectLst>
                    <a:outerShdw blurRad="50800" dist="38100" dir="2700000" algn="tl" rotWithShape="0">
                      <a:prstClr val="black">
                        <a:alpha val="40000"/>
                      </a:prstClr>
                    </a:outerShdw>
                  </a:effectLst>
                  <a:latin typeface="+mn-lt"/>
                </a:rPr>
                <a:t>VC</a:t>
              </a:r>
              <a:endParaRPr lang="en-US" sz="1400" b="1" dirty="0">
                <a:effectLst>
                  <a:outerShdw blurRad="50800" dist="38100" dir="2700000" algn="tl" rotWithShape="0">
                    <a:prstClr val="black">
                      <a:alpha val="40000"/>
                    </a:prstClr>
                  </a:outerShdw>
                </a:effectLst>
                <a:latin typeface="+mn-lt"/>
              </a:endParaRPr>
            </a:p>
          </p:txBody>
        </p:sp>
        <p:sp>
          <p:nvSpPr>
            <p:cNvPr id="61" name="TextBox 60"/>
            <p:cNvSpPr txBox="1"/>
            <p:nvPr/>
          </p:nvSpPr>
          <p:spPr>
            <a:xfrm>
              <a:off x="6432396" y="5986303"/>
              <a:ext cx="505267" cy="307777"/>
            </a:xfrm>
            <a:prstGeom prst="rect">
              <a:avLst/>
            </a:prstGeom>
            <a:noFill/>
          </p:spPr>
          <p:txBody>
            <a:bodyPr wrap="none" rtlCol="0">
              <a:spAutoFit/>
            </a:bodyPr>
            <a:lstStyle/>
            <a:p>
              <a:r>
                <a:rPr lang="en-US" sz="1400" b="1" dirty="0" smtClean="0">
                  <a:effectLst>
                    <a:outerShdw blurRad="50800" dist="38100" dir="2700000" algn="tl" rotWithShape="0">
                      <a:prstClr val="black">
                        <a:alpha val="40000"/>
                      </a:prstClr>
                    </a:outerShdw>
                  </a:effectLst>
                  <a:latin typeface="+mn-lt"/>
                </a:rPr>
                <a:t>VM</a:t>
              </a:r>
              <a:endParaRPr lang="en-US" sz="1400" b="1" dirty="0">
                <a:effectLst>
                  <a:outerShdw blurRad="50800" dist="38100" dir="2700000" algn="tl" rotWithShape="0">
                    <a:prstClr val="black">
                      <a:alpha val="40000"/>
                    </a:prstClr>
                  </a:outerShdw>
                </a:effectLst>
                <a:latin typeface="+mn-lt"/>
              </a:endParaRPr>
            </a:p>
          </p:txBody>
        </p:sp>
      </p:grpSp>
      <p:sp>
        <p:nvSpPr>
          <p:cNvPr id="16" name="Zástupný symbol pro zápatí 15"/>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332628933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2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2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2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Dropbox\Presentations\SIGGRAPH_Asia_2012\Comparison\bathroom\ggbs_s_bp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19878" y="6396340"/>
            <a:ext cx="5724129"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chemeClr val="bg1"/>
                </a:solidFill>
                <a:effectLst>
                  <a:outerShdw blurRad="50800" dist="38100" dir="2700000" algn="tl" rotWithShape="0">
                    <a:prstClr val="black"/>
                  </a:outerShdw>
                </a:effectLst>
                <a:latin typeface="+mn-lt"/>
              </a:rPr>
              <a:t>Bidirectional path tracing </a:t>
            </a:r>
            <a:r>
              <a:rPr lang="en-US" sz="2400" dirty="0" smtClean="0">
                <a:solidFill>
                  <a:schemeClr val="bg1"/>
                </a:solidFill>
                <a:effectLst>
                  <a:outerShdw blurRad="50800" dist="38100" dir="2700000" algn="tl" rotWithShape="0">
                    <a:prstClr val="black"/>
                  </a:outerShdw>
                </a:effectLst>
                <a:latin typeface="+mn-lt"/>
              </a:rPr>
              <a:t>(30 min)</a:t>
            </a:r>
            <a:endParaRPr lang="en-US" sz="2400" dirty="0">
              <a:solidFill>
                <a:schemeClr val="bg1"/>
              </a:solidFill>
              <a:effectLst>
                <a:outerShdw blurRad="50800" dist="38100" dir="2700000" algn="tl" rotWithShape="0">
                  <a:prstClr val="black"/>
                </a:outerShdw>
              </a:effectLst>
              <a:latin typeface="+mn-lt"/>
            </a:endParaRPr>
          </a:p>
        </p:txBody>
      </p:sp>
      <p:sp>
        <p:nvSpPr>
          <p:cNvPr id="2" name="Zástupný symbol pro zápatí 1"/>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213214711"/>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Dropbox\Presentations\SIGGRAPH_Asia_2012\Comparison\bathroom\ggbs_s_pp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75656" y="6396340"/>
            <a:ext cx="7668348"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chemeClr val="bg1"/>
                </a:solidFill>
                <a:effectLst>
                  <a:outerShdw blurRad="50800" dist="38100" dir="2700000" algn="tl" rotWithShape="0">
                    <a:prstClr val="black"/>
                  </a:outerShdw>
                </a:effectLst>
                <a:latin typeface="+mn-lt"/>
              </a:rPr>
              <a:t>Stochastic progressive photon mapping </a:t>
            </a:r>
            <a:r>
              <a:rPr lang="en-US" sz="2400" dirty="0" smtClean="0">
                <a:solidFill>
                  <a:schemeClr val="bg1"/>
                </a:solidFill>
                <a:effectLst>
                  <a:outerShdw blurRad="50800" dist="38100" dir="2700000" algn="tl" rotWithShape="0">
                    <a:prstClr val="black"/>
                  </a:outerShdw>
                </a:effectLst>
                <a:latin typeface="+mn-lt"/>
              </a:rPr>
              <a:t>(30 min)</a:t>
            </a:r>
            <a:endParaRPr lang="en-US" sz="2400" dirty="0">
              <a:solidFill>
                <a:schemeClr val="bg1"/>
              </a:solidFill>
              <a:effectLst>
                <a:outerShdw blurRad="50800" dist="38100" dir="2700000" algn="tl" rotWithShape="0">
                  <a:prstClr val="black"/>
                </a:outerShdw>
              </a:effectLst>
              <a:latin typeface="+mn-lt"/>
            </a:endParaRPr>
          </a:p>
        </p:txBody>
      </p:sp>
      <p:sp>
        <p:nvSpPr>
          <p:cNvPr id="2" name="Zástupný symbol pro zápatí 1"/>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1389594659"/>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Dropbox\Presentations\SIGGRAPH_Asia_2012\Comparison\bathroom\ggbs_s_vc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55776" y="6396340"/>
            <a:ext cx="6588226"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rgbClr val="FFC000"/>
                </a:solidFill>
                <a:effectLst>
                  <a:outerShdw blurRad="50800" dist="38100" dir="2700000" algn="tl" rotWithShape="0">
                    <a:prstClr val="black"/>
                  </a:outerShdw>
                </a:effectLst>
                <a:latin typeface="+mn-lt"/>
              </a:rPr>
              <a:t>Vertex connection and merging </a:t>
            </a:r>
            <a:r>
              <a:rPr lang="en-US" sz="2400" dirty="0" smtClean="0">
                <a:solidFill>
                  <a:srgbClr val="FFC000"/>
                </a:solidFill>
                <a:effectLst>
                  <a:outerShdw blurRad="50800" dist="38100" dir="2700000" algn="tl" rotWithShape="0">
                    <a:prstClr val="black"/>
                  </a:outerShdw>
                </a:effectLst>
                <a:latin typeface="+mn-lt"/>
              </a:rPr>
              <a:t>(30 min)</a:t>
            </a:r>
            <a:endParaRPr lang="en-US" sz="2400" dirty="0">
              <a:solidFill>
                <a:srgbClr val="FFC000"/>
              </a:solidFill>
              <a:effectLst>
                <a:outerShdw blurRad="50800" dist="38100" dir="2700000" algn="tl" rotWithShape="0">
                  <a:prstClr val="black"/>
                </a:outerShdw>
              </a:effectLst>
              <a:latin typeface="+mn-lt"/>
            </a:endParaRPr>
          </a:p>
        </p:txBody>
      </p:sp>
      <p:sp>
        <p:nvSpPr>
          <p:cNvPr id="2" name="Zástupný symbol pro zápatí 1"/>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988846033"/>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0" y="1909"/>
            <a:ext cx="9144069" cy="685805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2" name="Group 3"/>
          <p:cNvGrpSpPr/>
          <p:nvPr/>
        </p:nvGrpSpPr>
        <p:grpSpPr>
          <a:xfrm>
            <a:off x="-71500" y="3901586"/>
            <a:ext cx="551753" cy="3002850"/>
            <a:chOff x="-17105" y="3898776"/>
            <a:chExt cx="551753" cy="3002849"/>
          </a:xfrm>
          <a:effectLst>
            <a:outerShdw blurRad="50800" dist="38100" dir="2700000" algn="tl" rotWithShape="0">
              <a:prstClr val="black">
                <a:alpha val="40000"/>
              </a:prstClr>
            </a:outerShdw>
          </a:effectLst>
        </p:grpSpPr>
        <p:pic>
          <p:nvPicPr>
            <p:cNvPr id="5" name="Picture 3" descr="F:\Pres\images\Contributions\legen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931852" y="5289028"/>
              <a:ext cx="2381250" cy="2381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4155" y="6563071"/>
              <a:ext cx="489236" cy="338554"/>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1600" b="1" dirty="0" smtClean="0">
                  <a:latin typeface="+mn-lt"/>
                </a:rPr>
                <a:t>VC</a:t>
              </a:r>
              <a:endParaRPr lang="en-US" sz="1600" b="1" dirty="0">
                <a:latin typeface="+mn-lt"/>
              </a:endParaRPr>
            </a:p>
          </p:txBody>
        </p:sp>
        <p:sp>
          <p:nvSpPr>
            <p:cNvPr id="8" name="TextBox 7"/>
            <p:cNvSpPr txBox="1"/>
            <p:nvPr/>
          </p:nvSpPr>
          <p:spPr>
            <a:xfrm>
              <a:off x="-17105" y="3898776"/>
              <a:ext cx="551753" cy="338554"/>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1600" b="1" dirty="0" smtClean="0">
                  <a:latin typeface="+mn-lt"/>
                </a:rPr>
                <a:t>VM</a:t>
              </a:r>
              <a:endParaRPr lang="en-US" sz="1600" b="1" dirty="0">
                <a:latin typeface="+mn-lt"/>
              </a:endParaRPr>
            </a:p>
          </p:txBody>
        </p:sp>
      </p:grpSp>
      <p:sp>
        <p:nvSpPr>
          <p:cNvPr id="10" name="TextBox 9"/>
          <p:cNvSpPr txBox="1"/>
          <p:nvPr/>
        </p:nvSpPr>
        <p:spPr>
          <a:xfrm>
            <a:off x="3635896" y="6396340"/>
            <a:ext cx="5508106"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chemeClr val="bg1"/>
                </a:solidFill>
                <a:effectLst>
                  <a:outerShdw blurRad="50800" dist="38100" dir="2700000" algn="tl" rotWithShape="0">
                    <a:prstClr val="black"/>
                  </a:outerShdw>
                </a:effectLst>
                <a:latin typeface="+mn-lt"/>
              </a:rPr>
              <a:t>Relative technique contributions</a:t>
            </a:r>
            <a:endParaRPr lang="en-US" sz="2400" dirty="0">
              <a:solidFill>
                <a:schemeClr val="bg1"/>
              </a:solidFill>
              <a:effectLst>
                <a:outerShdw blurRad="50800" dist="38100" dir="2700000" algn="tl" rotWithShape="0">
                  <a:prstClr val="black"/>
                </a:outerShdw>
              </a:effectLst>
              <a:latin typeface="+mn-lt"/>
            </a:endParaRPr>
          </a:p>
        </p:txBody>
      </p:sp>
      <p:sp>
        <p:nvSpPr>
          <p:cNvPr id="3" name="Zástupný symbol pro zápatí 2"/>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1273545619"/>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Dropbox\Presentations\SIGGRAPH_Asia_2012\Comparison\car\ggbs_s_bp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91881" y="6396340"/>
            <a:ext cx="5652120"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chemeClr val="bg1"/>
                </a:solidFill>
                <a:effectLst>
                  <a:outerShdw blurRad="50800" dist="38100" dir="2700000" algn="tl" rotWithShape="0">
                    <a:prstClr val="black"/>
                  </a:outerShdw>
                </a:effectLst>
                <a:latin typeface="+mn-lt"/>
              </a:rPr>
              <a:t>Bidirectional path tracing </a:t>
            </a:r>
            <a:r>
              <a:rPr lang="en-US" sz="2400" dirty="0" smtClean="0">
                <a:solidFill>
                  <a:schemeClr val="bg1"/>
                </a:solidFill>
                <a:effectLst>
                  <a:outerShdw blurRad="50800" dist="38100" dir="2700000" algn="tl" rotWithShape="0">
                    <a:prstClr val="black"/>
                  </a:outerShdw>
                </a:effectLst>
                <a:latin typeface="+mn-lt"/>
              </a:rPr>
              <a:t>(30 min)</a:t>
            </a:r>
            <a:endParaRPr lang="en-US" sz="2400" dirty="0">
              <a:solidFill>
                <a:schemeClr val="bg1"/>
              </a:solidFill>
              <a:effectLst>
                <a:outerShdw blurRad="50800" dist="38100" dir="2700000" algn="tl" rotWithShape="0">
                  <a:prstClr val="black"/>
                </a:outerShdw>
              </a:effectLst>
              <a:latin typeface="+mn-lt"/>
            </a:endParaRPr>
          </a:p>
        </p:txBody>
      </p:sp>
      <p:sp>
        <p:nvSpPr>
          <p:cNvPr id="2" name="Zástupný symbol pro zápatí 1"/>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78070091"/>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Dropbox\Presentations\SIGGRAPH_Asia_2012\Comparison\car\ggbs_s_pp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31640" y="6396340"/>
            <a:ext cx="7812364"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chemeClr val="bg1"/>
                </a:solidFill>
                <a:effectLst>
                  <a:outerShdw blurRad="50800" dist="38100" dir="2700000" algn="tl" rotWithShape="0">
                    <a:prstClr val="black"/>
                  </a:outerShdw>
                </a:effectLst>
                <a:latin typeface="+mn-lt"/>
              </a:rPr>
              <a:t>Stochastic progressive photon mapping </a:t>
            </a:r>
            <a:r>
              <a:rPr lang="en-US" sz="2400" dirty="0" smtClean="0">
                <a:solidFill>
                  <a:schemeClr val="bg1"/>
                </a:solidFill>
                <a:effectLst>
                  <a:outerShdw blurRad="50800" dist="38100" dir="2700000" algn="tl" rotWithShape="0">
                    <a:prstClr val="black"/>
                  </a:outerShdw>
                </a:effectLst>
                <a:latin typeface="+mn-lt"/>
              </a:rPr>
              <a:t>(30 min)</a:t>
            </a:r>
            <a:endParaRPr lang="en-US" sz="2400" dirty="0">
              <a:solidFill>
                <a:schemeClr val="bg1"/>
              </a:solidFill>
              <a:effectLst>
                <a:outerShdw blurRad="50800" dist="38100" dir="2700000" algn="tl" rotWithShape="0">
                  <a:prstClr val="black"/>
                </a:outerShdw>
              </a:effectLst>
              <a:latin typeface="+mn-lt"/>
            </a:endParaRPr>
          </a:p>
        </p:txBody>
      </p:sp>
      <p:sp>
        <p:nvSpPr>
          <p:cNvPr id="2" name="Zástupný symbol pro zápatí 1"/>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3074948920"/>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Dropbox\Presentations\SIGGRAPH_Asia_2012\Comparison\car\ggbs_s_vc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99792" y="6396340"/>
            <a:ext cx="6444210"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rgbClr val="FFC000"/>
                </a:solidFill>
                <a:effectLst>
                  <a:outerShdw blurRad="50800" dist="38100" dir="2700000" algn="tl" rotWithShape="0">
                    <a:prstClr val="black"/>
                  </a:outerShdw>
                </a:effectLst>
                <a:latin typeface="+mn-lt"/>
              </a:rPr>
              <a:t>Vertex connection and merging </a:t>
            </a:r>
            <a:r>
              <a:rPr lang="en-US" sz="2400" dirty="0" smtClean="0">
                <a:solidFill>
                  <a:srgbClr val="FFC000"/>
                </a:solidFill>
                <a:effectLst>
                  <a:outerShdw blurRad="50800" dist="38100" dir="2700000" algn="tl" rotWithShape="0">
                    <a:prstClr val="black"/>
                  </a:outerShdw>
                </a:effectLst>
                <a:latin typeface="+mn-lt"/>
              </a:rPr>
              <a:t>(30 min)</a:t>
            </a:r>
            <a:endParaRPr lang="en-US" sz="2400" dirty="0">
              <a:solidFill>
                <a:srgbClr val="FFC000"/>
              </a:solidFill>
              <a:effectLst>
                <a:outerShdw blurRad="50800" dist="38100" dir="2700000" algn="tl" rotWithShape="0">
                  <a:prstClr val="black"/>
                </a:outerShdw>
              </a:effectLst>
              <a:latin typeface="+mn-lt"/>
            </a:endParaRPr>
          </a:p>
        </p:txBody>
      </p:sp>
      <p:sp>
        <p:nvSpPr>
          <p:cNvPr id="2" name="Zástupný symbol pro zápatí 1"/>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1586052956"/>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9" name="Picture 4"/>
          <p:cNvPicPr>
            <a:picLocks noChangeAspect="1" noChangeArrowheads="1"/>
          </p:cNvPicPr>
          <p:nvPr/>
        </p:nvPicPr>
        <p:blipFill>
          <a:blip r:embed="rId2" cstate="print"/>
          <a:srcRect r="5165" b="7999"/>
          <a:stretch>
            <a:fillRect/>
          </a:stretch>
        </p:blipFill>
        <p:spPr bwMode="auto">
          <a:xfrm>
            <a:off x="4716463" y="4221163"/>
            <a:ext cx="4103687" cy="2319337"/>
          </a:xfrm>
          <a:prstGeom prst="rect">
            <a:avLst/>
          </a:prstGeom>
          <a:noFill/>
          <a:ln w="9525">
            <a:noFill/>
            <a:miter lim="800000"/>
            <a:headEnd/>
            <a:tailEnd/>
          </a:ln>
        </p:spPr>
      </p:pic>
      <p:sp>
        <p:nvSpPr>
          <p:cNvPr id="21506" name="Title 1"/>
          <p:cNvSpPr>
            <a:spLocks noGrp="1"/>
          </p:cNvSpPr>
          <p:nvPr>
            <p:ph type="title"/>
          </p:nvPr>
        </p:nvSpPr>
        <p:spPr/>
        <p:txBody>
          <a:bodyPr/>
          <a:lstStyle/>
          <a:p>
            <a:pPr eaLnBrk="1" hangingPunct="1"/>
            <a:r>
              <a:rPr lang="en-US" dirty="0" smtClean="0"/>
              <a:t>Calculation steps</a:t>
            </a:r>
          </a:p>
        </p:txBody>
      </p:sp>
      <p:sp>
        <p:nvSpPr>
          <p:cNvPr id="3" name="Content Placeholder 2"/>
          <p:cNvSpPr>
            <a:spLocks noGrp="1"/>
          </p:cNvSpPr>
          <p:nvPr>
            <p:ph idx="1"/>
          </p:nvPr>
        </p:nvSpPr>
        <p:spPr>
          <a:xfrm>
            <a:off x="457200" y="1600200"/>
            <a:ext cx="5122863" cy="4925144"/>
          </a:xfrm>
        </p:spPr>
        <p:txBody>
          <a:bodyPr/>
          <a:lstStyle/>
          <a:p>
            <a:pPr marL="457200" indent="-457200" eaLnBrk="1" hangingPunct="1">
              <a:buFont typeface="+mj-lt"/>
              <a:buAutoNum type="arabicPeriod"/>
              <a:defRPr/>
            </a:pPr>
            <a:r>
              <a:rPr lang="en-US" b="1" dirty="0" smtClean="0"/>
              <a:t>Photon tracing</a:t>
            </a:r>
            <a:endParaRPr lang="cs-CZ" b="1" dirty="0" smtClean="0"/>
          </a:p>
          <a:p>
            <a:pPr lvl="1" eaLnBrk="1" hangingPunct="1">
              <a:defRPr/>
            </a:pPr>
            <a:r>
              <a:rPr lang="en-US" dirty="0" smtClean="0">
                <a:ea typeface="+mn-ea"/>
                <a:cs typeface="+mn-cs"/>
              </a:rPr>
              <a:t>“Photons” emitted from light sources,</a:t>
            </a:r>
            <a:endParaRPr lang="cs-CZ" dirty="0" smtClean="0">
              <a:ea typeface="+mn-ea"/>
              <a:cs typeface="+mn-cs"/>
            </a:endParaRPr>
          </a:p>
          <a:p>
            <a:pPr lvl="1" eaLnBrk="1" hangingPunct="1">
              <a:defRPr/>
            </a:pPr>
            <a:r>
              <a:rPr lang="en-US" dirty="0" smtClean="0">
                <a:ea typeface="+mn-ea"/>
                <a:cs typeface="+mn-cs"/>
              </a:rPr>
              <a:t>traced through the scene </a:t>
            </a:r>
            <a:r>
              <a:rPr lang="cs-CZ" dirty="0" smtClean="0">
                <a:ea typeface="+mn-ea"/>
                <a:cs typeface="+mn-cs"/>
              </a:rPr>
              <a:t>(a la </a:t>
            </a:r>
            <a:r>
              <a:rPr lang="cs-CZ" dirty="0" err="1" smtClean="0">
                <a:ea typeface="+mn-ea"/>
                <a:cs typeface="+mn-cs"/>
              </a:rPr>
              <a:t>light</a:t>
            </a:r>
            <a:r>
              <a:rPr lang="cs-CZ" dirty="0" smtClean="0">
                <a:ea typeface="+mn-ea"/>
                <a:cs typeface="+mn-cs"/>
              </a:rPr>
              <a:t> </a:t>
            </a:r>
            <a:r>
              <a:rPr lang="en-US" dirty="0" smtClean="0">
                <a:ea typeface="+mn-ea"/>
                <a:cs typeface="+mn-cs"/>
              </a:rPr>
              <a:t>tracing</a:t>
            </a:r>
            <a:r>
              <a:rPr lang="cs-CZ" dirty="0" smtClean="0">
                <a:ea typeface="+mn-ea"/>
                <a:cs typeface="+mn-cs"/>
              </a:rPr>
              <a:t>)</a:t>
            </a:r>
            <a:r>
              <a:rPr lang="en-US" dirty="0" smtClean="0">
                <a:ea typeface="+mn-ea"/>
                <a:cs typeface="+mn-cs"/>
              </a:rPr>
              <a:t>,</a:t>
            </a:r>
            <a:endParaRPr lang="cs-CZ" dirty="0" smtClean="0">
              <a:ea typeface="+mn-ea"/>
              <a:cs typeface="+mn-cs"/>
            </a:endParaRPr>
          </a:p>
          <a:p>
            <a:pPr lvl="1" eaLnBrk="1" hangingPunct="1">
              <a:defRPr/>
            </a:pPr>
            <a:r>
              <a:rPr lang="en-US" dirty="0">
                <a:ea typeface="+mn-ea"/>
                <a:cs typeface="+mn-cs"/>
              </a:rPr>
              <a:t>a</a:t>
            </a:r>
            <a:r>
              <a:rPr lang="en-US" dirty="0" smtClean="0">
                <a:ea typeface="+mn-ea"/>
                <a:cs typeface="+mn-cs"/>
              </a:rPr>
              <a:t>nd stored in a photon map</a:t>
            </a:r>
            <a:endParaRPr lang="cs-CZ" dirty="0" smtClean="0">
              <a:ea typeface="+mn-ea"/>
              <a:cs typeface="+mn-cs"/>
            </a:endParaRPr>
          </a:p>
          <a:p>
            <a:pPr eaLnBrk="1" hangingPunct="1">
              <a:defRPr/>
            </a:pPr>
            <a:endParaRPr lang="cs-CZ" dirty="0" smtClean="0"/>
          </a:p>
          <a:p>
            <a:pPr marL="457200" indent="-457200" eaLnBrk="1" hangingPunct="1">
              <a:buFont typeface="+mj-lt"/>
              <a:buAutoNum type="arabicPeriod" startAt="2"/>
              <a:defRPr/>
            </a:pPr>
            <a:r>
              <a:rPr lang="en-US" b="1" dirty="0" smtClean="0"/>
              <a:t>Rendering</a:t>
            </a:r>
            <a:r>
              <a:rPr lang="cs-CZ" b="1" dirty="0" smtClean="0"/>
              <a:t> </a:t>
            </a:r>
            <a:r>
              <a:rPr lang="en-US" b="1" dirty="0" smtClean="0"/>
              <a:t>with photon maps</a:t>
            </a:r>
            <a:endParaRPr lang="cs-CZ" b="1" dirty="0" smtClean="0"/>
          </a:p>
          <a:p>
            <a:pPr lvl="1" eaLnBrk="1" hangingPunct="1">
              <a:defRPr/>
            </a:pPr>
            <a:r>
              <a:rPr lang="en-US" dirty="0" smtClean="0"/>
              <a:t>Similar to distributed path </a:t>
            </a:r>
            <a:br>
              <a:rPr lang="en-US" dirty="0" smtClean="0"/>
            </a:br>
            <a:r>
              <a:rPr lang="en-US" dirty="0" smtClean="0"/>
              <a:t>tracing</a:t>
            </a:r>
            <a:endParaRPr lang="cs-CZ" dirty="0" smtClean="0"/>
          </a:p>
          <a:p>
            <a:pPr lvl="1" eaLnBrk="1" hangingPunct="1">
              <a:defRPr/>
            </a:pPr>
            <a:r>
              <a:rPr lang="en-US" dirty="0" smtClean="0"/>
              <a:t>Recursion replaced by a photon map lookup</a:t>
            </a:r>
          </a:p>
        </p:txBody>
      </p:sp>
      <p:pic>
        <p:nvPicPr>
          <p:cNvPr id="21508" name="Picture 4"/>
          <p:cNvPicPr>
            <a:picLocks noChangeAspect="1" noChangeArrowheads="1"/>
          </p:cNvPicPr>
          <p:nvPr/>
        </p:nvPicPr>
        <p:blipFill>
          <a:blip r:embed="rId3" cstate="print"/>
          <a:srcRect r="35379" b="8972"/>
          <a:stretch>
            <a:fillRect/>
          </a:stretch>
        </p:blipFill>
        <p:spPr bwMode="auto">
          <a:xfrm>
            <a:off x="6334125" y="1844675"/>
            <a:ext cx="1909763" cy="1871663"/>
          </a:xfrm>
          <a:prstGeom prst="rect">
            <a:avLst/>
          </a:prstGeom>
          <a:noFill/>
          <a:ln w="9525">
            <a:noFill/>
            <a:miter lim="800000"/>
            <a:headEnd/>
            <a:tailEnd/>
          </a:ln>
        </p:spPr>
      </p:pic>
      <p:sp>
        <p:nvSpPr>
          <p:cNvPr id="7" name="Zástupný symbol pro zápatí 6"/>
          <p:cNvSpPr>
            <a:spLocks noGrp="1"/>
          </p:cNvSpPr>
          <p:nvPr>
            <p:ph type="ftr" sz="quarter" idx="11"/>
          </p:nvPr>
        </p:nvSpPr>
        <p:spPr/>
        <p:txBody>
          <a:bodyPr/>
          <a:lstStyle/>
          <a:p>
            <a:pPr>
              <a:defRPr/>
            </a:pPr>
            <a:r>
              <a:rPr lang="en-US" altLang="en-US" smtClean="0"/>
              <a:t>CG III (NPGR010) - J. Křivánek 2015</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500"/>
                                        <p:tgtEl>
                                          <p:spTgt spid="3">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1509"/>
                                        </p:tgtEl>
                                        <p:attrNameLst>
                                          <p:attrName>style.visibility</p:attrName>
                                        </p:attrNameLst>
                                      </p:cBhvr>
                                      <p:to>
                                        <p:strVal val="visible"/>
                                      </p:to>
                                    </p:set>
                                    <p:animEffect transition="in" filter="fade">
                                      <p:cBhvr>
                                        <p:cTn id="16" dur="500"/>
                                        <p:tgtEl>
                                          <p:spTgt spid="21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9" y="3"/>
            <a:ext cx="9144069" cy="685805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2" name="Group 3"/>
          <p:cNvGrpSpPr/>
          <p:nvPr/>
        </p:nvGrpSpPr>
        <p:grpSpPr>
          <a:xfrm>
            <a:off x="-108369" y="3901586"/>
            <a:ext cx="625491" cy="3002850"/>
            <a:chOff x="-53974" y="3898776"/>
            <a:chExt cx="625491" cy="3002849"/>
          </a:xfrm>
          <a:effectLst>
            <a:outerShdw blurRad="50800" dist="38100" dir="2700000" algn="tl" rotWithShape="0">
              <a:prstClr val="black">
                <a:alpha val="40000"/>
              </a:prstClr>
            </a:outerShdw>
          </a:effectLst>
        </p:grpSpPr>
        <p:pic>
          <p:nvPicPr>
            <p:cNvPr id="5" name="Picture 3" descr="F:\Pres\images\Contributions\legen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931852" y="5289028"/>
              <a:ext cx="2381250" cy="2381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3974" y="6563071"/>
              <a:ext cx="625491" cy="338554"/>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1600" b="1" dirty="0" smtClean="0">
                  <a:latin typeface="+mn-lt"/>
                </a:rPr>
                <a:t>BPT</a:t>
              </a:r>
              <a:endParaRPr lang="en-US" sz="1600" b="1" dirty="0">
                <a:latin typeface="+mn-lt"/>
              </a:endParaRPr>
            </a:p>
          </p:txBody>
        </p:sp>
        <p:sp>
          <p:nvSpPr>
            <p:cNvPr id="8" name="TextBox 7"/>
            <p:cNvSpPr txBox="1"/>
            <p:nvPr/>
          </p:nvSpPr>
          <p:spPr>
            <a:xfrm>
              <a:off x="-10693" y="3898776"/>
              <a:ext cx="538929" cy="338554"/>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1600" b="1" dirty="0" smtClean="0">
                  <a:latin typeface="+mn-lt"/>
                </a:rPr>
                <a:t>PM</a:t>
              </a:r>
              <a:endParaRPr lang="en-US" sz="1600" b="1" dirty="0">
                <a:latin typeface="+mn-lt"/>
              </a:endParaRPr>
            </a:p>
          </p:txBody>
        </p:sp>
      </p:grpSp>
      <p:sp>
        <p:nvSpPr>
          <p:cNvPr id="9" name="TextBox 8"/>
          <p:cNvSpPr txBox="1"/>
          <p:nvPr/>
        </p:nvSpPr>
        <p:spPr>
          <a:xfrm>
            <a:off x="3707904" y="6396340"/>
            <a:ext cx="5436098"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chemeClr val="bg1"/>
                </a:solidFill>
                <a:effectLst>
                  <a:outerShdw blurRad="50800" dist="38100" dir="2700000" algn="tl" rotWithShape="0">
                    <a:prstClr val="black"/>
                  </a:outerShdw>
                </a:effectLst>
                <a:latin typeface="+mn-lt"/>
              </a:rPr>
              <a:t>Relative technique contributions</a:t>
            </a:r>
            <a:endParaRPr lang="en-US" sz="2400" dirty="0">
              <a:solidFill>
                <a:schemeClr val="bg1"/>
              </a:solidFill>
              <a:effectLst>
                <a:outerShdw blurRad="50800" dist="38100" dir="2700000" algn="tl" rotWithShape="0">
                  <a:prstClr val="black"/>
                </a:outerShdw>
              </a:effectLst>
              <a:latin typeface="+mn-lt"/>
            </a:endParaRPr>
          </a:p>
        </p:txBody>
      </p:sp>
      <p:sp>
        <p:nvSpPr>
          <p:cNvPr id="3" name="Zástupný symbol pro zápatí 2"/>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860216916"/>
      </p:ext>
    </p:extLst>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Dropbox\Presentations\SIGGRAPH_Asia_2012\Comparison\mirrorballs\ggbs_s_bp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332"/>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91880" y="6396340"/>
            <a:ext cx="5652120"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chemeClr val="bg1"/>
                </a:solidFill>
                <a:effectLst>
                  <a:outerShdw blurRad="50800" dist="38100" dir="2700000" algn="tl" rotWithShape="0">
                    <a:prstClr val="black"/>
                  </a:outerShdw>
                </a:effectLst>
                <a:latin typeface="+mn-lt"/>
              </a:rPr>
              <a:t>Bidirectional path tracing </a:t>
            </a:r>
            <a:r>
              <a:rPr lang="en-US" sz="2400" dirty="0" smtClean="0">
                <a:solidFill>
                  <a:schemeClr val="bg1"/>
                </a:solidFill>
                <a:effectLst>
                  <a:outerShdw blurRad="50800" dist="38100" dir="2700000" algn="tl" rotWithShape="0">
                    <a:prstClr val="black"/>
                  </a:outerShdw>
                </a:effectLst>
                <a:latin typeface="+mn-lt"/>
              </a:rPr>
              <a:t>(30 min)</a:t>
            </a:r>
            <a:endParaRPr lang="en-US" sz="2400" dirty="0">
              <a:solidFill>
                <a:schemeClr val="bg1"/>
              </a:solidFill>
              <a:effectLst>
                <a:outerShdw blurRad="50800" dist="38100" dir="2700000" algn="tl" rotWithShape="0">
                  <a:prstClr val="black"/>
                </a:outerShdw>
              </a:effectLst>
              <a:latin typeface="+mn-lt"/>
            </a:endParaRPr>
          </a:p>
        </p:txBody>
      </p:sp>
      <p:sp>
        <p:nvSpPr>
          <p:cNvPr id="2" name="Zástupný symbol pro zápatí 1"/>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2620602024"/>
      </p:ext>
    </p:extLst>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descr="D:\Dropbox\Presentations\SIGGRAPH_Asia_2012\Comparison\mirrorballs\ggbs_s_pp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03648" y="6396340"/>
            <a:ext cx="7740356"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chemeClr val="bg1"/>
                </a:solidFill>
                <a:effectLst>
                  <a:outerShdw blurRad="50800" dist="38100" dir="2700000" algn="tl" rotWithShape="0">
                    <a:prstClr val="black"/>
                  </a:outerShdw>
                </a:effectLst>
                <a:latin typeface="+mn-lt"/>
              </a:rPr>
              <a:t>Stochastic progressive photon mapping </a:t>
            </a:r>
            <a:r>
              <a:rPr lang="en-US" sz="2400" dirty="0" smtClean="0">
                <a:solidFill>
                  <a:schemeClr val="bg1"/>
                </a:solidFill>
                <a:effectLst>
                  <a:outerShdw blurRad="50800" dist="38100" dir="2700000" algn="tl" rotWithShape="0">
                    <a:prstClr val="black"/>
                  </a:outerShdw>
                </a:effectLst>
                <a:latin typeface="+mn-lt"/>
              </a:rPr>
              <a:t>(30 min)</a:t>
            </a:r>
            <a:endParaRPr lang="en-US" sz="2400" dirty="0">
              <a:solidFill>
                <a:schemeClr val="bg1"/>
              </a:solidFill>
              <a:effectLst>
                <a:outerShdw blurRad="50800" dist="38100" dir="2700000" algn="tl" rotWithShape="0">
                  <a:prstClr val="black"/>
                </a:outerShdw>
              </a:effectLst>
              <a:latin typeface="+mn-lt"/>
            </a:endParaRPr>
          </a:p>
        </p:txBody>
      </p:sp>
      <p:sp>
        <p:nvSpPr>
          <p:cNvPr id="2" name="Zástupný symbol pro zápatí 1"/>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1909909891"/>
      </p:ext>
    </p:extLst>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Dropbox\Presentations\SIGGRAPH_Asia_2012\Comparison\mirrorballs\ggbs_s_vc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55776" y="6396340"/>
            <a:ext cx="6588226"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rgbClr val="FFC000"/>
                </a:solidFill>
                <a:effectLst>
                  <a:outerShdw blurRad="50800" dist="38100" dir="2700000" algn="tl" rotWithShape="0">
                    <a:prstClr val="black"/>
                  </a:outerShdw>
                </a:effectLst>
                <a:latin typeface="+mn-lt"/>
              </a:rPr>
              <a:t>Vertex connection and merging </a:t>
            </a:r>
            <a:r>
              <a:rPr lang="en-US" sz="2400" dirty="0" smtClean="0">
                <a:solidFill>
                  <a:srgbClr val="FFC000"/>
                </a:solidFill>
                <a:effectLst>
                  <a:outerShdw blurRad="50800" dist="38100" dir="2700000" algn="tl" rotWithShape="0">
                    <a:prstClr val="black"/>
                  </a:outerShdw>
                </a:effectLst>
                <a:latin typeface="+mn-lt"/>
              </a:rPr>
              <a:t>(30 min)</a:t>
            </a:r>
            <a:endParaRPr lang="en-US" sz="2400" dirty="0">
              <a:solidFill>
                <a:srgbClr val="FFC000"/>
              </a:solidFill>
              <a:effectLst>
                <a:outerShdw blurRad="50800" dist="38100" dir="2700000" algn="tl" rotWithShape="0">
                  <a:prstClr val="black"/>
                </a:outerShdw>
              </a:effectLst>
              <a:latin typeface="+mn-lt"/>
            </a:endParaRPr>
          </a:p>
        </p:txBody>
      </p:sp>
      <p:sp>
        <p:nvSpPr>
          <p:cNvPr id="2" name="Zástupný symbol pro zápatí 1"/>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3143776034"/>
      </p:ext>
    </p:extLst>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9" y="1"/>
            <a:ext cx="9144069" cy="685805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2" name="Group 3"/>
          <p:cNvGrpSpPr/>
          <p:nvPr/>
        </p:nvGrpSpPr>
        <p:grpSpPr>
          <a:xfrm>
            <a:off x="-108369" y="3901586"/>
            <a:ext cx="625491" cy="3002850"/>
            <a:chOff x="-53974" y="3898776"/>
            <a:chExt cx="625491" cy="3002849"/>
          </a:xfrm>
          <a:effectLst>
            <a:outerShdw blurRad="50800" dist="38100" dir="2700000" algn="tl" rotWithShape="0">
              <a:prstClr val="black">
                <a:alpha val="40000"/>
              </a:prstClr>
            </a:outerShdw>
          </a:effectLst>
        </p:grpSpPr>
        <p:pic>
          <p:nvPicPr>
            <p:cNvPr id="5" name="Picture 3" descr="F:\Pres\images\Contributions\legen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931852" y="5289028"/>
              <a:ext cx="2381250" cy="2381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3974" y="6563071"/>
              <a:ext cx="625491" cy="338554"/>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1600" b="1" dirty="0" smtClean="0">
                  <a:latin typeface="+mn-lt"/>
                </a:rPr>
                <a:t>BPT</a:t>
              </a:r>
              <a:endParaRPr lang="en-US" sz="1600" b="1" dirty="0">
                <a:latin typeface="+mn-lt"/>
              </a:endParaRPr>
            </a:p>
          </p:txBody>
        </p:sp>
        <p:sp>
          <p:nvSpPr>
            <p:cNvPr id="8" name="TextBox 7"/>
            <p:cNvSpPr txBox="1"/>
            <p:nvPr/>
          </p:nvSpPr>
          <p:spPr>
            <a:xfrm>
              <a:off x="-10693" y="3898776"/>
              <a:ext cx="538929" cy="338554"/>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1600" b="1" dirty="0" smtClean="0">
                  <a:latin typeface="+mn-lt"/>
                </a:rPr>
                <a:t>PM</a:t>
              </a:r>
              <a:endParaRPr lang="en-US" sz="1600" b="1" dirty="0">
                <a:latin typeface="+mn-lt"/>
              </a:endParaRPr>
            </a:p>
          </p:txBody>
        </p:sp>
      </p:grpSp>
      <p:sp>
        <p:nvSpPr>
          <p:cNvPr id="10" name="TextBox 9"/>
          <p:cNvSpPr txBox="1"/>
          <p:nvPr/>
        </p:nvSpPr>
        <p:spPr>
          <a:xfrm>
            <a:off x="3779912" y="6396340"/>
            <a:ext cx="5364090"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chemeClr val="bg1"/>
                </a:solidFill>
                <a:effectLst>
                  <a:outerShdw blurRad="50800" dist="38100" dir="2700000" algn="tl" rotWithShape="0">
                    <a:prstClr val="black"/>
                  </a:outerShdw>
                </a:effectLst>
                <a:latin typeface="+mn-lt"/>
              </a:rPr>
              <a:t>Relative technique contributions</a:t>
            </a:r>
            <a:endParaRPr lang="en-US" sz="2400" dirty="0">
              <a:solidFill>
                <a:schemeClr val="bg1"/>
              </a:solidFill>
              <a:effectLst>
                <a:outerShdw blurRad="50800" dist="38100" dir="2700000" algn="tl" rotWithShape="0">
                  <a:prstClr val="black"/>
                </a:outerShdw>
              </a:effectLst>
              <a:latin typeface="+mn-lt"/>
            </a:endParaRPr>
          </a:p>
        </p:txBody>
      </p:sp>
      <p:sp>
        <p:nvSpPr>
          <p:cNvPr id="3" name="Zástupný symbol pro zápatí 2"/>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4146609800"/>
      </p:ext>
    </p:extLst>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Remaining challenges</a:t>
            </a:r>
            <a:endParaRPr lang="en-US" dirty="0"/>
          </a:p>
        </p:txBody>
      </p:sp>
      <p:sp>
        <p:nvSpPr>
          <p:cNvPr id="3" name="Zástupný symbol pro obsah 2"/>
          <p:cNvSpPr>
            <a:spLocks noGrp="1"/>
          </p:cNvSpPr>
          <p:nvPr>
            <p:ph idx="1"/>
          </p:nvPr>
        </p:nvSpPr>
        <p:spPr>
          <a:xfrm>
            <a:off x="323528" y="1268760"/>
            <a:ext cx="8363272" cy="4862165"/>
          </a:xfrm>
        </p:spPr>
        <p:txBody>
          <a:bodyPr/>
          <a:lstStyle/>
          <a:p>
            <a:pPr lvl="1"/>
            <a:endParaRPr lang="en-US" dirty="0" smtClean="0"/>
          </a:p>
          <a:p>
            <a:pPr>
              <a:buNone/>
            </a:pPr>
            <a:endParaRPr lang="en-US" dirty="0"/>
          </a:p>
        </p:txBody>
      </p:sp>
      <p:pic>
        <p:nvPicPr>
          <p:cNvPr id="22" name="Picture 2" descr="D:\Dropbox\Images\RenderHistory\VertexMerging\Ri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732" y="1556797"/>
            <a:ext cx="3597228" cy="2665271"/>
          </a:xfrm>
          <a:prstGeom prst="rect">
            <a:avLst/>
          </a:prstGeom>
          <a:noFill/>
          <a:effectLst>
            <a:outerShdw blurRad="190500" algn="ctr" rotWithShape="0">
              <a:prstClr val="black">
                <a:alpha val="70000"/>
              </a:prstClr>
            </a:outerShdw>
          </a:effectLst>
          <a:extLst>
            <a:ext uri="{909E8E84-426E-40DD-AFC4-6F175D3DCCD1}">
              <a14:hiddenFill xmlns:a14="http://schemas.microsoft.com/office/drawing/2010/main">
                <a:solidFill>
                  <a:srgbClr val="FFFFFF"/>
                </a:solidFill>
              </a14:hiddenFill>
            </a:ext>
          </a:extLst>
        </p:spPr>
      </p:pic>
      <p:grpSp>
        <p:nvGrpSpPr>
          <p:cNvPr id="23" name="Group 22"/>
          <p:cNvGrpSpPr/>
          <p:nvPr/>
        </p:nvGrpSpPr>
        <p:grpSpPr>
          <a:xfrm>
            <a:off x="57626" y="2211732"/>
            <a:ext cx="3839992" cy="2081381"/>
            <a:chOff x="57626" y="4731034"/>
            <a:chExt cx="3839992" cy="2081381"/>
          </a:xfrm>
        </p:grpSpPr>
        <p:grpSp>
          <p:nvGrpSpPr>
            <p:cNvPr id="24" name="Group 14"/>
            <p:cNvGrpSpPr/>
            <p:nvPr/>
          </p:nvGrpSpPr>
          <p:grpSpPr>
            <a:xfrm>
              <a:off x="57626" y="5242932"/>
              <a:ext cx="2592288" cy="1569483"/>
              <a:chOff x="251520" y="5175146"/>
              <a:chExt cx="2592288" cy="1569483"/>
            </a:xfrm>
          </p:grpSpPr>
          <p:pic>
            <p:nvPicPr>
              <p:cNvPr id="28" name="Picture 2" descr="D:\Dropbox\Images\RenderHistory\VertexMerging\Ring.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1587" t="25006" r="9220" b="51139"/>
              <a:stretch/>
            </p:blipFill>
            <p:spPr bwMode="auto">
              <a:xfrm>
                <a:off x="251520" y="5175147"/>
                <a:ext cx="2592288" cy="1569482"/>
              </a:xfrm>
              <a:prstGeom prst="rect">
                <a:avLst/>
              </a:prstGeom>
              <a:noFill/>
              <a:effectLst>
                <a:outerShdw blurRad="190500" algn="ctr" rotWithShape="0">
                  <a:prstClr val="black">
                    <a:alpha val="70000"/>
                  </a:prstClr>
                </a:outerShdw>
              </a:effectLst>
              <a:extLst>
                <a:ext uri="{909E8E84-426E-40DD-AFC4-6F175D3DCCD1}">
                  <a14:hiddenFill xmlns:a14="http://schemas.microsoft.com/office/drawing/2010/main">
                    <a:solidFill>
                      <a:srgbClr val="FFFFFF"/>
                    </a:solidFill>
                  </a14:hiddenFill>
                </a:ext>
              </a:extLst>
            </p:spPr>
          </p:pic>
          <p:sp>
            <p:nvSpPr>
              <p:cNvPr id="29" name="Rectangle 11"/>
              <p:cNvSpPr/>
              <p:nvPr/>
            </p:nvSpPr>
            <p:spPr>
              <a:xfrm>
                <a:off x="251520" y="5175146"/>
                <a:ext cx="2592288" cy="1566221"/>
              </a:xfrm>
              <a:prstGeom prst="rect">
                <a:avLst/>
              </a:prstGeom>
              <a:noFill/>
              <a:ln w="22225">
                <a:solidFill>
                  <a:srgbClr val="C00000"/>
                </a:solidFill>
              </a:ln>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cxnSp>
          <p:nvCxnSpPr>
            <p:cNvPr id="25" name="Straight Connector 12"/>
            <p:cNvCxnSpPr/>
            <p:nvPr/>
          </p:nvCxnSpPr>
          <p:spPr>
            <a:xfrm flipV="1">
              <a:off x="2649914" y="5408732"/>
              <a:ext cx="1247704" cy="1403683"/>
            </a:xfrm>
            <a:prstGeom prst="line">
              <a:avLst/>
            </a:prstGeom>
            <a:ln w="25400">
              <a:solidFill>
                <a:srgbClr val="C00000"/>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26" name="Straight Connector 13"/>
            <p:cNvCxnSpPr/>
            <p:nvPr/>
          </p:nvCxnSpPr>
          <p:spPr>
            <a:xfrm flipV="1">
              <a:off x="57626" y="4731034"/>
              <a:ext cx="2754870" cy="511899"/>
            </a:xfrm>
            <a:prstGeom prst="line">
              <a:avLst/>
            </a:prstGeom>
            <a:ln w="25400">
              <a:solidFill>
                <a:srgbClr val="C00000"/>
              </a:solidFill>
              <a:prstDash val="sysDot"/>
              <a:tailEnd type="none" w="lg" len="lg"/>
            </a:ln>
          </p:spPr>
          <p:style>
            <a:lnRef idx="1">
              <a:schemeClr val="accent1"/>
            </a:lnRef>
            <a:fillRef idx="0">
              <a:schemeClr val="accent1"/>
            </a:fillRef>
            <a:effectRef idx="0">
              <a:schemeClr val="accent1"/>
            </a:effectRef>
            <a:fontRef idx="minor">
              <a:schemeClr val="tx1"/>
            </a:fontRef>
          </p:style>
        </p:cxnSp>
        <p:sp>
          <p:nvSpPr>
            <p:cNvPr id="27" name="Rectangle 17"/>
            <p:cNvSpPr/>
            <p:nvPr/>
          </p:nvSpPr>
          <p:spPr>
            <a:xfrm>
              <a:off x="2812496" y="4731034"/>
              <a:ext cx="1085122" cy="655614"/>
            </a:xfrm>
            <a:prstGeom prst="rect">
              <a:avLst/>
            </a:prstGeom>
            <a:noFill/>
            <a:ln w="22225">
              <a:solidFill>
                <a:srgbClr val="C00000"/>
              </a:solidFill>
            </a:ln>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grpSp>
        <p:nvGrpSpPr>
          <p:cNvPr id="30" name="Group 26"/>
          <p:cNvGrpSpPr/>
          <p:nvPr/>
        </p:nvGrpSpPr>
        <p:grpSpPr>
          <a:xfrm>
            <a:off x="4372608" y="1108069"/>
            <a:ext cx="4642557" cy="5633299"/>
            <a:chOff x="4372602" y="1108069"/>
            <a:chExt cx="4642557" cy="5633299"/>
          </a:xfrm>
        </p:grpSpPr>
        <p:grpSp>
          <p:nvGrpSpPr>
            <p:cNvPr id="31" name="Group 2"/>
            <p:cNvGrpSpPr/>
            <p:nvPr/>
          </p:nvGrpSpPr>
          <p:grpSpPr>
            <a:xfrm>
              <a:off x="4372602" y="1108069"/>
              <a:ext cx="4642557" cy="5633299"/>
              <a:chOff x="4765539" y="1283750"/>
              <a:chExt cx="4232994" cy="5136334"/>
            </a:xfrm>
          </p:grpSpPr>
          <p:pic>
            <p:nvPicPr>
              <p:cNvPr id="35" name="Picture 2" descr="C:\Users\Iliyan\Desktop\kitche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5539" y="1283750"/>
                <a:ext cx="4232994" cy="3276180"/>
              </a:xfrm>
              <a:prstGeom prst="rect">
                <a:avLst/>
              </a:prstGeom>
              <a:noFill/>
              <a:effectLst>
                <a:outerShdw blurRad="190500" algn="ctr" rotWithShape="0">
                  <a:prstClr val="black">
                    <a:alpha val="70000"/>
                  </a:prstClr>
                </a:outerShdw>
              </a:effectLst>
              <a:extLst>
                <a:ext uri="{909E8E84-426E-40DD-AFC4-6F175D3DCCD1}">
                  <a14:hiddenFill xmlns:a14="http://schemas.microsoft.com/office/drawing/2010/main">
                    <a:solidFill>
                      <a:srgbClr val="FFFFFF"/>
                    </a:solidFill>
                  </a14:hiddenFill>
                </a:ext>
              </a:extLst>
            </p:spPr>
          </p:pic>
          <p:pic>
            <p:nvPicPr>
              <p:cNvPr id="3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364" t="59757" r="62654" b="4416"/>
              <a:stretch/>
            </p:blipFill>
            <p:spPr bwMode="auto">
              <a:xfrm>
                <a:off x="6917551" y="4616221"/>
                <a:ext cx="2080982" cy="1803863"/>
              </a:xfrm>
              <a:prstGeom prst="rect">
                <a:avLst/>
              </a:prstGeom>
              <a:noFill/>
              <a:effectLst>
                <a:outerShdw blurRad="190500" algn="ctr" rotWithShape="0">
                  <a:prstClr val="black">
                    <a:alpha val="70000"/>
                  </a:prstClr>
                </a:outerShdw>
              </a:effectLst>
              <a:extLst>
                <a:ext uri="{909E8E84-426E-40DD-AFC4-6F175D3DCCD1}">
                  <a14:hiddenFill xmlns:a14="http://schemas.microsoft.com/office/drawing/2010/main">
                    <a:solidFill>
                      <a:srgbClr val="FFFFFF"/>
                    </a:solidFill>
                  </a14:hiddenFill>
                </a:ext>
              </a:extLst>
            </p:spPr>
          </p:pic>
          <p:pic>
            <p:nvPicPr>
              <p:cNvPr id="37" name="Picture 2" descr="C:\Users\Iliyan\Desktop\kitchen.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364" t="59742" r="62654" b="4438"/>
              <a:stretch/>
            </p:blipFill>
            <p:spPr bwMode="auto">
              <a:xfrm>
                <a:off x="4765539" y="4616221"/>
                <a:ext cx="2080982" cy="1803863"/>
              </a:xfrm>
              <a:prstGeom prst="rect">
                <a:avLst/>
              </a:prstGeom>
              <a:noFill/>
              <a:effectLst>
                <a:outerShdw blurRad="190500" algn="ctr" rotWithShape="0">
                  <a:prstClr val="black">
                    <a:alpha val="70000"/>
                  </a:prstClr>
                </a:outerShdw>
              </a:effectLst>
              <a:extLst>
                <a:ext uri="{909E8E84-426E-40DD-AFC4-6F175D3DCCD1}">
                  <a14:hiddenFill xmlns:a14="http://schemas.microsoft.com/office/drawing/2010/main">
                    <a:solidFill>
                      <a:srgbClr val="FFFFFF"/>
                    </a:solidFill>
                  </a14:hiddenFill>
                </a:ext>
              </a:extLst>
            </p:spPr>
          </p:pic>
        </p:grpSp>
        <p:sp>
          <p:nvSpPr>
            <p:cNvPr id="32" name="TextBox 24"/>
            <p:cNvSpPr txBox="1"/>
            <p:nvPr/>
          </p:nvSpPr>
          <p:spPr>
            <a:xfrm>
              <a:off x="8316416" y="6493720"/>
              <a:ext cx="698743" cy="247648"/>
            </a:xfrm>
            <a:prstGeom prst="rect">
              <a:avLst/>
            </a:prstGeom>
            <a:solidFill>
              <a:schemeClr val="bg1">
                <a:alpha val="25000"/>
              </a:schemeClr>
            </a:solidFill>
          </p:spPr>
          <p:txBody>
            <a:bodyPr wrap="square" rtlCol="0" anchor="ctr">
              <a:noAutofit/>
            </a:bodyPr>
            <a:lstStyle/>
            <a:p>
              <a:pPr algn="ctr"/>
              <a:r>
                <a:rPr lang="en-US" b="1" dirty="0" smtClean="0">
                  <a:solidFill>
                    <a:schemeClr val="bg1"/>
                  </a:solidFill>
                  <a:effectLst>
                    <a:outerShdw blurRad="50800" dist="38100" dir="2700000" algn="tl" rotWithShape="0">
                      <a:prstClr val="black"/>
                    </a:outerShdw>
                  </a:effectLst>
                  <a:latin typeface="+mn-lt"/>
                </a:rPr>
                <a:t>BPT</a:t>
              </a:r>
              <a:endParaRPr lang="en-US" b="1" dirty="0">
                <a:solidFill>
                  <a:schemeClr val="bg1"/>
                </a:solidFill>
                <a:effectLst>
                  <a:outerShdw blurRad="50800" dist="38100" dir="2700000" algn="tl" rotWithShape="0">
                    <a:prstClr val="black"/>
                  </a:outerShdw>
                </a:effectLst>
                <a:latin typeface="+mn-lt"/>
              </a:endParaRPr>
            </a:p>
          </p:txBody>
        </p:sp>
        <p:sp>
          <p:nvSpPr>
            <p:cNvPr id="33" name="TextBox 25"/>
            <p:cNvSpPr txBox="1"/>
            <p:nvPr/>
          </p:nvSpPr>
          <p:spPr>
            <a:xfrm>
              <a:off x="5868144" y="6493720"/>
              <a:ext cx="786785" cy="247648"/>
            </a:xfrm>
            <a:prstGeom prst="rect">
              <a:avLst/>
            </a:prstGeom>
            <a:solidFill>
              <a:schemeClr val="bg1">
                <a:alpha val="25000"/>
              </a:schemeClr>
            </a:solidFill>
          </p:spPr>
          <p:txBody>
            <a:bodyPr wrap="square" rtlCol="0" anchor="ctr">
              <a:noAutofit/>
            </a:bodyPr>
            <a:lstStyle/>
            <a:p>
              <a:pPr algn="ctr"/>
              <a:r>
                <a:rPr lang="en-US" b="1" dirty="0" smtClean="0">
                  <a:solidFill>
                    <a:schemeClr val="bg1"/>
                  </a:solidFill>
                  <a:effectLst>
                    <a:outerShdw blurRad="50800" dist="38100" dir="2700000" algn="tl" rotWithShape="0">
                      <a:prstClr val="black"/>
                    </a:outerShdw>
                  </a:effectLst>
                  <a:latin typeface="+mn-lt"/>
                </a:rPr>
                <a:t>VCM</a:t>
              </a:r>
              <a:endParaRPr lang="en-US" b="1" dirty="0">
                <a:solidFill>
                  <a:schemeClr val="bg1"/>
                </a:solidFill>
                <a:effectLst>
                  <a:outerShdw blurRad="50800" dist="38100" dir="2700000" algn="tl" rotWithShape="0">
                    <a:prstClr val="black"/>
                  </a:outerShdw>
                </a:effectLst>
                <a:latin typeface="+mn-lt"/>
              </a:endParaRPr>
            </a:p>
          </p:txBody>
        </p:sp>
        <p:sp>
          <p:nvSpPr>
            <p:cNvPr id="34" name="TextBox 28"/>
            <p:cNvSpPr txBox="1"/>
            <p:nvPr/>
          </p:nvSpPr>
          <p:spPr>
            <a:xfrm>
              <a:off x="4372602" y="4453587"/>
              <a:ext cx="775462" cy="247648"/>
            </a:xfrm>
            <a:prstGeom prst="rect">
              <a:avLst/>
            </a:prstGeom>
            <a:solidFill>
              <a:schemeClr val="bg1">
                <a:alpha val="25000"/>
              </a:schemeClr>
            </a:solidFill>
          </p:spPr>
          <p:txBody>
            <a:bodyPr wrap="square" rtlCol="0" anchor="ctr">
              <a:noAutofit/>
            </a:bodyPr>
            <a:lstStyle/>
            <a:p>
              <a:pPr algn="ctr"/>
              <a:r>
                <a:rPr lang="en-US" b="1" dirty="0" smtClean="0">
                  <a:solidFill>
                    <a:schemeClr val="bg1"/>
                  </a:solidFill>
                  <a:effectLst>
                    <a:outerShdw blurRad="50800" dist="38100" dir="2700000" algn="tl" rotWithShape="0">
                      <a:prstClr val="black"/>
                    </a:outerShdw>
                  </a:effectLst>
                  <a:latin typeface="+mn-lt"/>
                </a:rPr>
                <a:t>VCM</a:t>
              </a:r>
              <a:endParaRPr lang="en-US" b="1" dirty="0">
                <a:solidFill>
                  <a:schemeClr val="bg1"/>
                </a:solidFill>
                <a:effectLst>
                  <a:outerShdw blurRad="50800" dist="38100" dir="2700000" algn="tl" rotWithShape="0">
                    <a:prstClr val="black"/>
                  </a:outerShdw>
                </a:effectLst>
                <a:latin typeface="+mn-lt"/>
              </a:endParaRPr>
            </a:p>
          </p:txBody>
        </p:sp>
      </p:grpSp>
      <p:sp>
        <p:nvSpPr>
          <p:cNvPr id="4" name="Zástupný symbol pro zápatí 3"/>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5932456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References</a:t>
            </a:r>
            <a:endParaRPr lang="en-US" dirty="0"/>
          </a:p>
        </p:txBody>
      </p:sp>
      <p:sp>
        <p:nvSpPr>
          <p:cNvPr id="3" name="Zástupný symbol pro obsah 2"/>
          <p:cNvSpPr>
            <a:spLocks noGrp="1"/>
          </p:cNvSpPr>
          <p:nvPr>
            <p:ph idx="1"/>
          </p:nvPr>
        </p:nvSpPr>
        <p:spPr/>
        <p:txBody>
          <a:bodyPr/>
          <a:lstStyle/>
          <a:p>
            <a:endParaRPr lang="en-US" dirty="0" smtClean="0"/>
          </a:p>
          <a:p>
            <a:r>
              <a:rPr lang="en-US" sz="2800" i="1" dirty="0" err="1" smtClean="0"/>
              <a:t>Georgiev</a:t>
            </a:r>
            <a:r>
              <a:rPr lang="en-US" sz="2800" i="1" dirty="0" smtClean="0"/>
              <a:t> </a:t>
            </a:r>
            <a:r>
              <a:rPr lang="cs-CZ" sz="2800" i="1" dirty="0" err="1" smtClean="0"/>
              <a:t>et</a:t>
            </a:r>
            <a:r>
              <a:rPr lang="cs-CZ" sz="2800" i="1" dirty="0" smtClean="0"/>
              <a:t> </a:t>
            </a:r>
            <a:r>
              <a:rPr lang="cs-CZ" sz="2800" i="1" dirty="0" err="1" smtClean="0"/>
              <a:t>al</a:t>
            </a:r>
            <a:r>
              <a:rPr lang="cs-CZ" sz="2800" i="1" dirty="0" smtClean="0"/>
              <a:t>., </a:t>
            </a:r>
            <a:r>
              <a:rPr lang="en-US" sz="2600" dirty="0" smtClean="0"/>
              <a:t>“Light Transport Simulation with Vertex Connection and Merging”</a:t>
            </a:r>
            <a:endParaRPr lang="en-US" i="1" dirty="0" smtClean="0"/>
          </a:p>
          <a:p>
            <a:pPr lvl="1"/>
            <a:endParaRPr lang="en-US" sz="2400" dirty="0" smtClean="0"/>
          </a:p>
          <a:p>
            <a:r>
              <a:rPr lang="en-US" sz="2800" i="1" dirty="0" smtClean="0"/>
              <a:t>Hachisuka et al.</a:t>
            </a:r>
            <a:r>
              <a:rPr lang="cs-CZ" sz="2800" i="1" dirty="0" smtClean="0"/>
              <a:t> </a:t>
            </a:r>
            <a:r>
              <a:rPr lang="en-US" sz="2600" dirty="0" smtClean="0"/>
              <a:t>“A Path Space Extension for Robust Light Transport Simulation”</a:t>
            </a:r>
            <a:endParaRPr lang="en-US" i="1" dirty="0" smtClean="0"/>
          </a:p>
          <a:p>
            <a:pPr lvl="1"/>
            <a:endParaRPr lang="en-US" sz="2400" dirty="0" smtClean="0"/>
          </a:p>
          <a:p>
            <a:pPr lvl="1"/>
            <a:r>
              <a:rPr lang="en-US" sz="2400" dirty="0" smtClean="0"/>
              <a:t>Same algorithm, different theoretical derivations</a:t>
            </a:r>
          </a:p>
          <a:p>
            <a:endParaRPr lang="en-US" dirty="0"/>
          </a:p>
        </p:txBody>
      </p:sp>
      <p:sp>
        <p:nvSpPr>
          <p:cNvPr id="5" name="Zástupný symbol pro zápatí 4"/>
          <p:cNvSpPr>
            <a:spLocks noGrp="1"/>
          </p:cNvSpPr>
          <p:nvPr>
            <p:ph type="ftr" sz="quarter" idx="11"/>
          </p:nvPr>
        </p:nvSpPr>
        <p:spPr/>
        <p:txBody>
          <a:bodyPr/>
          <a:lstStyle/>
          <a:p>
            <a:pPr>
              <a:defRPr/>
            </a:pPr>
            <a:r>
              <a:rPr lang="en-US" altLang="en-US" smtClean="0"/>
              <a:t>CG III (NPGR010) - J. Křivánek 2015</a:t>
            </a:r>
            <a:endParaRPr lang="en-US" altLang="en-US" dirty="0"/>
          </a:p>
        </p:txBody>
      </p:sp>
    </p:spTree>
    <p:extLst>
      <p:ext uri="{BB962C8B-B14F-4D97-AF65-F5344CB8AC3E}">
        <p14:creationId xmlns:p14="http://schemas.microsoft.com/office/powerpoint/2010/main" val="2809973415"/>
      </p:ext>
    </p:extLst>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RPS 18 Available Now!"/>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043608" y="1700808"/>
            <a:ext cx="2616932" cy="13681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VCM in production</a:t>
            </a:r>
            <a:endParaRPr lang="en-US" b="1" dirty="0"/>
          </a:p>
        </p:txBody>
      </p:sp>
      <p:pic>
        <p:nvPicPr>
          <p:cNvPr id="6" name="Picture 4" descr="http://www.3dvf.com/forum/static/images/vignette/1/178/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0152" y="1628800"/>
            <a:ext cx="2101215" cy="108012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3298" name="Picture 2" descr="http://upload.wikimedia.org/wikipedia/en/c/ca/Weta-logo.png"/>
          <p:cNvPicPr>
            <a:picLocks noChangeAspect="1" noChangeArrowheads="1"/>
          </p:cNvPicPr>
          <p:nvPr/>
        </p:nvPicPr>
        <p:blipFill>
          <a:blip r:embed="rId5" cstate="print"/>
          <a:srcRect/>
          <a:stretch>
            <a:fillRect/>
          </a:stretch>
        </p:blipFill>
        <p:spPr bwMode="auto">
          <a:xfrm>
            <a:off x="5868144" y="3789045"/>
            <a:ext cx="2197596" cy="2354567"/>
          </a:xfrm>
          <a:prstGeom prst="rect">
            <a:avLst/>
          </a:prstGeom>
          <a:noFill/>
        </p:spPr>
      </p:pic>
      <p:pic>
        <p:nvPicPr>
          <p:cNvPr id="7" name="Picture 2" descr="Corona Alpha foru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9064" y="4657722"/>
            <a:ext cx="3168352" cy="617212"/>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217827"/>
      </p:ext>
    </p:extLst>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85000" lnSpcReduction="20000"/>
          </a:bodyPr>
          <a:lstStyle/>
          <a:p>
            <a:r>
              <a:rPr lang="cs-CZ" dirty="0" err="1" smtClean="0"/>
              <a:t>Jensen</a:t>
            </a:r>
            <a:r>
              <a:rPr lang="cs-CZ" dirty="0" smtClean="0"/>
              <a:t> H.W.: </a:t>
            </a:r>
            <a:r>
              <a:rPr lang="cs-CZ" b="1" dirty="0" err="1" smtClean="0"/>
              <a:t>Realistic</a:t>
            </a:r>
            <a:r>
              <a:rPr lang="cs-CZ" b="1" dirty="0" smtClean="0"/>
              <a:t> Image </a:t>
            </a:r>
            <a:r>
              <a:rPr lang="cs-CZ" b="1" dirty="0" err="1" smtClean="0"/>
              <a:t>Synthesis</a:t>
            </a:r>
            <a:r>
              <a:rPr lang="cs-CZ" b="1" dirty="0" smtClean="0"/>
              <a:t> </a:t>
            </a:r>
            <a:r>
              <a:rPr lang="cs-CZ" b="1" dirty="0" err="1" smtClean="0"/>
              <a:t>using</a:t>
            </a:r>
            <a:r>
              <a:rPr lang="cs-CZ" b="1" dirty="0" smtClean="0"/>
              <a:t> </a:t>
            </a:r>
            <a:r>
              <a:rPr lang="cs-CZ" b="1" dirty="0" err="1" smtClean="0"/>
              <a:t>Photon</a:t>
            </a:r>
            <a:r>
              <a:rPr lang="cs-CZ" b="1" dirty="0" smtClean="0"/>
              <a:t> </a:t>
            </a:r>
            <a:r>
              <a:rPr lang="cs-CZ" b="1" dirty="0" err="1" smtClean="0"/>
              <a:t>Mapping</a:t>
            </a:r>
            <a:r>
              <a:rPr lang="cs-CZ" dirty="0" smtClean="0"/>
              <a:t>.  A.K. </a:t>
            </a:r>
            <a:r>
              <a:rPr lang="cs-CZ" dirty="0" err="1" smtClean="0"/>
              <a:t>Peters</a:t>
            </a:r>
            <a:r>
              <a:rPr lang="cs-CZ" dirty="0" smtClean="0"/>
              <a:t>, 2001</a:t>
            </a:r>
          </a:p>
          <a:p>
            <a:endParaRPr lang="cs-CZ" dirty="0" smtClean="0"/>
          </a:p>
          <a:p>
            <a:r>
              <a:rPr lang="cs-CZ" dirty="0" err="1" smtClean="0"/>
              <a:t>Hachisuka</a:t>
            </a:r>
            <a:r>
              <a:rPr lang="cs-CZ" dirty="0" smtClean="0"/>
              <a:t> </a:t>
            </a:r>
            <a:r>
              <a:rPr lang="en-US" dirty="0" smtClean="0"/>
              <a:t>&amp; Jensen</a:t>
            </a:r>
            <a:r>
              <a:rPr lang="cs-CZ" dirty="0" smtClean="0"/>
              <a:t>. </a:t>
            </a:r>
            <a:r>
              <a:rPr lang="cs-CZ" b="1" dirty="0" err="1" smtClean="0"/>
              <a:t>Stochastic</a:t>
            </a:r>
            <a:r>
              <a:rPr lang="cs-CZ" b="1" dirty="0" smtClean="0"/>
              <a:t> </a:t>
            </a:r>
            <a:r>
              <a:rPr lang="cs-CZ" b="1" dirty="0" err="1" smtClean="0"/>
              <a:t>Progressive</a:t>
            </a:r>
            <a:r>
              <a:rPr lang="cs-CZ" b="1" dirty="0" smtClean="0"/>
              <a:t> </a:t>
            </a:r>
            <a:r>
              <a:rPr lang="cs-CZ" b="1" dirty="0" err="1" smtClean="0"/>
              <a:t>Photon</a:t>
            </a:r>
            <a:r>
              <a:rPr lang="cs-CZ" b="1" dirty="0" smtClean="0"/>
              <a:t> </a:t>
            </a:r>
            <a:r>
              <a:rPr lang="cs-CZ" b="1" dirty="0" err="1" smtClean="0"/>
              <a:t>Mapping</a:t>
            </a:r>
            <a:r>
              <a:rPr lang="cs-CZ" dirty="0" smtClean="0"/>
              <a:t>, ACM Trans. </a:t>
            </a:r>
            <a:r>
              <a:rPr lang="cs-CZ" dirty="0" err="1" smtClean="0"/>
              <a:t>Graph</a:t>
            </a:r>
            <a:r>
              <a:rPr lang="cs-CZ" dirty="0" smtClean="0"/>
              <a:t>. (SIGGRAPH </a:t>
            </a:r>
            <a:r>
              <a:rPr lang="cs-CZ" dirty="0" err="1" smtClean="0"/>
              <a:t>Asia</a:t>
            </a:r>
            <a:r>
              <a:rPr lang="cs-CZ" dirty="0" smtClean="0"/>
              <a:t> 2009). </a:t>
            </a:r>
            <a:r>
              <a:rPr lang="cs-CZ" dirty="0" smtClean="0">
                <a:hlinkClick r:id="rId2"/>
              </a:rPr>
              <a:t>link</a:t>
            </a:r>
            <a:endParaRPr lang="cs-CZ" dirty="0" smtClean="0"/>
          </a:p>
          <a:p>
            <a:endParaRPr lang="cs-CZ" dirty="0" smtClean="0"/>
          </a:p>
          <a:p>
            <a:r>
              <a:rPr lang="cs-CZ" dirty="0" err="1" smtClean="0"/>
              <a:t>Knau</a:t>
            </a:r>
            <a:r>
              <a:rPr lang="en-US" dirty="0" smtClean="0"/>
              <a:t>s &amp;</a:t>
            </a:r>
            <a:r>
              <a:rPr lang="cs-CZ" dirty="0" smtClean="0"/>
              <a:t> </a:t>
            </a:r>
            <a:r>
              <a:rPr lang="cs-CZ" dirty="0" err="1" smtClean="0"/>
              <a:t>Zwicker</a:t>
            </a:r>
            <a:r>
              <a:rPr lang="en-US" dirty="0" smtClean="0"/>
              <a:t>. </a:t>
            </a:r>
            <a:r>
              <a:rPr lang="en-US" b="1" dirty="0" smtClean="0"/>
              <a:t>Progressive photon mapping: A probabilistic approach</a:t>
            </a:r>
            <a:r>
              <a:rPr lang="en-US" dirty="0" smtClean="0"/>
              <a:t>. ACM Trans. Graph.</a:t>
            </a:r>
            <a:r>
              <a:rPr lang="cs-CZ" dirty="0" smtClean="0"/>
              <a:t>,</a:t>
            </a:r>
            <a:r>
              <a:rPr lang="en-US" dirty="0" smtClean="0"/>
              <a:t> 2011</a:t>
            </a:r>
            <a:r>
              <a:rPr lang="cs-CZ" dirty="0" smtClean="0"/>
              <a:t>. </a:t>
            </a:r>
            <a:r>
              <a:rPr lang="cs-CZ" dirty="0" smtClean="0">
                <a:hlinkClick r:id="rId3"/>
              </a:rPr>
              <a:t>link</a:t>
            </a:r>
            <a:endParaRPr lang="cs-CZ" dirty="0" smtClean="0"/>
          </a:p>
          <a:p>
            <a:endParaRPr lang="en-US" dirty="0" smtClean="0"/>
          </a:p>
          <a:p>
            <a:r>
              <a:rPr lang="en-US" dirty="0" err="1" smtClean="0"/>
              <a:t>Georgiev</a:t>
            </a:r>
            <a:r>
              <a:rPr lang="en-US" dirty="0" smtClean="0"/>
              <a:t>, K</a:t>
            </a:r>
            <a:r>
              <a:rPr lang="cs-CZ" dirty="0" err="1" smtClean="0"/>
              <a:t>řivánek</a:t>
            </a:r>
            <a:r>
              <a:rPr lang="cs-CZ" dirty="0" smtClean="0"/>
              <a:t>, </a:t>
            </a:r>
            <a:r>
              <a:rPr lang="cs-CZ" dirty="0" err="1" smtClean="0"/>
              <a:t>Davidovič</a:t>
            </a:r>
            <a:r>
              <a:rPr lang="cs-CZ" dirty="0" smtClean="0"/>
              <a:t>, </a:t>
            </a:r>
            <a:r>
              <a:rPr lang="cs-CZ" dirty="0" err="1" smtClean="0"/>
              <a:t>Slusallek</a:t>
            </a:r>
            <a:r>
              <a:rPr lang="cs-CZ" dirty="0" smtClean="0"/>
              <a:t>. </a:t>
            </a:r>
            <a:r>
              <a:rPr lang="en-US" b="1" dirty="0" smtClean="0"/>
              <a:t>Light Transport Simulation with Vertex Connection and Merging</a:t>
            </a:r>
            <a:r>
              <a:rPr lang="cs-CZ" b="1" dirty="0" smtClean="0"/>
              <a:t>.</a:t>
            </a:r>
            <a:r>
              <a:rPr lang="en-US" dirty="0" smtClean="0"/>
              <a:t> </a:t>
            </a:r>
            <a:br>
              <a:rPr lang="en-US" dirty="0" smtClean="0"/>
            </a:br>
            <a:r>
              <a:rPr lang="en-US" dirty="0" smtClean="0"/>
              <a:t>ACM Trans. Graph. (SIGGRAPH Asia 2012). </a:t>
            </a:r>
            <a:r>
              <a:rPr lang="cs-CZ" dirty="0" smtClean="0"/>
              <a:t> </a:t>
            </a:r>
            <a:r>
              <a:rPr lang="cs-CZ" dirty="0" smtClean="0">
                <a:hlinkClick r:id="rId4"/>
              </a:rPr>
              <a:t>link</a:t>
            </a:r>
            <a:endParaRPr lang="cs-CZ" dirty="0" smtClean="0"/>
          </a:p>
          <a:p>
            <a:endParaRPr lang="cs-CZ" dirty="0" smtClean="0"/>
          </a:p>
          <a:p>
            <a:r>
              <a:rPr lang="cs-CZ" dirty="0" err="1" smtClean="0"/>
              <a:t>Hachisuka</a:t>
            </a:r>
            <a:r>
              <a:rPr lang="cs-CZ" dirty="0" smtClean="0"/>
              <a:t>, </a:t>
            </a:r>
            <a:r>
              <a:rPr lang="cs-CZ" dirty="0" err="1" smtClean="0"/>
              <a:t>Pantaleoni</a:t>
            </a:r>
            <a:r>
              <a:rPr lang="cs-CZ" dirty="0" smtClean="0"/>
              <a:t>, </a:t>
            </a:r>
            <a:r>
              <a:rPr lang="cs-CZ" dirty="0" err="1" smtClean="0"/>
              <a:t>Jensen</a:t>
            </a:r>
            <a:r>
              <a:rPr lang="cs-CZ" dirty="0" smtClean="0"/>
              <a:t>. </a:t>
            </a:r>
            <a:r>
              <a:rPr lang="en-US" b="1" dirty="0" smtClean="0"/>
              <a:t>A Path Space Extension for Robust Light Transport Simulation</a:t>
            </a:r>
            <a:r>
              <a:rPr lang="cs-CZ" b="1" dirty="0" smtClean="0"/>
              <a:t>. </a:t>
            </a:r>
            <a:r>
              <a:rPr lang="cs-CZ" dirty="0" smtClean="0"/>
              <a:t>ACM Trans. </a:t>
            </a:r>
            <a:r>
              <a:rPr lang="cs-CZ" dirty="0" err="1" smtClean="0"/>
              <a:t>Graph</a:t>
            </a:r>
            <a:r>
              <a:rPr lang="cs-CZ" dirty="0" smtClean="0"/>
              <a:t>. (SIGGRAPH </a:t>
            </a:r>
            <a:r>
              <a:rPr lang="cs-CZ" dirty="0" err="1" smtClean="0"/>
              <a:t>Asia</a:t>
            </a:r>
            <a:r>
              <a:rPr lang="cs-CZ" dirty="0" smtClean="0"/>
              <a:t> 2012). </a:t>
            </a:r>
            <a:r>
              <a:rPr lang="cs-CZ" dirty="0" smtClean="0">
                <a:hlinkClick r:id="rId5"/>
              </a:rPr>
              <a:t>link</a:t>
            </a:r>
            <a:endParaRPr lang="cs-CZ" dirty="0" smtClean="0"/>
          </a:p>
          <a:p>
            <a:endParaRPr lang="cs-CZ" dirty="0" smtClean="0"/>
          </a:p>
          <a:p>
            <a:endParaRPr lang="en-US" dirty="0"/>
          </a:p>
        </p:txBody>
      </p:sp>
      <p:sp>
        <p:nvSpPr>
          <p:cNvPr id="4" name="Footer Placeholder 3"/>
          <p:cNvSpPr>
            <a:spLocks noGrp="1"/>
          </p:cNvSpPr>
          <p:nvPr>
            <p:ph type="ftr" sz="quarter" idx="11"/>
          </p:nvPr>
        </p:nvSpPr>
        <p:spPr/>
        <p:txBody>
          <a:bodyPr/>
          <a:lstStyle/>
          <a:p>
            <a:pPr>
              <a:defRPr/>
            </a:pPr>
            <a:r>
              <a:rPr lang="en-US" altLang="en-US" smtClean="0"/>
              <a:t>CG III (NPGR010) - J. Křivánek 2015</a:t>
            </a:r>
            <a:endParaRPr lang="en-US" altLang="en-US" dirty="0"/>
          </a:p>
        </p:txBody>
      </p:sp>
    </p:spTree>
    <p:extLst>
      <p:ext uri="{BB962C8B-B14F-4D97-AF65-F5344CB8AC3E}">
        <p14:creationId xmlns:p14="http://schemas.microsoft.com/office/powerpoint/2010/main" val="33213215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dirty="0" smtClean="0"/>
              <a:t>Phase </a:t>
            </a:r>
            <a:r>
              <a:rPr lang="cs-CZ" dirty="0" smtClean="0"/>
              <a:t>1: </a:t>
            </a:r>
            <a:r>
              <a:rPr lang="en-US" dirty="0" smtClean="0"/>
              <a:t>Photon tracing</a:t>
            </a:r>
          </a:p>
        </p:txBody>
      </p:sp>
      <p:pic>
        <p:nvPicPr>
          <p:cNvPr id="22531" name="Picture 4"/>
          <p:cNvPicPr>
            <a:picLocks noChangeAspect="1" noChangeArrowheads="1"/>
          </p:cNvPicPr>
          <p:nvPr/>
        </p:nvPicPr>
        <p:blipFill>
          <a:blip r:embed="rId2" cstate="print"/>
          <a:srcRect r="33128" b="9552"/>
          <a:stretch>
            <a:fillRect/>
          </a:stretch>
        </p:blipFill>
        <p:spPr bwMode="auto">
          <a:xfrm>
            <a:off x="7235825" y="333375"/>
            <a:ext cx="1454150" cy="1366838"/>
          </a:xfrm>
          <a:prstGeom prst="rect">
            <a:avLst/>
          </a:prstGeom>
          <a:noFill/>
          <a:ln w="9525">
            <a:noFill/>
            <a:miter lim="800000"/>
            <a:headEnd/>
            <a:tailEnd/>
          </a:ln>
        </p:spPr>
      </p:pic>
      <p:sp>
        <p:nvSpPr>
          <p:cNvPr id="22532" name="Content Placeholder 6"/>
          <p:cNvSpPr>
            <a:spLocks noGrp="1"/>
          </p:cNvSpPr>
          <p:nvPr>
            <p:ph idx="1"/>
          </p:nvPr>
        </p:nvSpPr>
        <p:spPr/>
        <p:txBody>
          <a:bodyPr/>
          <a:lstStyle/>
          <a:p>
            <a:pPr marL="457200" indent="-457200" eaLnBrk="1" hangingPunct="1">
              <a:buFont typeface="Georgia" pitchFamily="18" charset="0"/>
              <a:buAutoNum type="arabicPeriod"/>
            </a:pPr>
            <a:r>
              <a:rPr lang="en-US" b="1" dirty="0" smtClean="0"/>
              <a:t>Emission</a:t>
            </a:r>
            <a:r>
              <a:rPr lang="en-US" dirty="0" smtClean="0"/>
              <a:t> of photons from light sources</a:t>
            </a:r>
            <a:endParaRPr lang="cs-CZ" dirty="0" smtClean="0"/>
          </a:p>
          <a:p>
            <a:pPr marL="457200" indent="-457200" eaLnBrk="1" hangingPunct="1">
              <a:buFont typeface="Georgia" pitchFamily="18" charset="0"/>
              <a:buAutoNum type="arabicPeriod"/>
            </a:pPr>
            <a:r>
              <a:rPr lang="en-US" b="1" dirty="0" smtClean="0"/>
              <a:t>Tracing</a:t>
            </a:r>
            <a:r>
              <a:rPr lang="en-US" dirty="0" smtClean="0"/>
              <a:t> of photon paths</a:t>
            </a:r>
            <a:endParaRPr lang="cs-CZ" dirty="0" smtClean="0"/>
          </a:p>
          <a:p>
            <a:pPr marL="457200" indent="-457200" eaLnBrk="1" hangingPunct="1">
              <a:buFont typeface="Georgia" pitchFamily="18" charset="0"/>
              <a:buAutoNum type="arabicPeriod"/>
            </a:pPr>
            <a:r>
              <a:rPr lang="en-US" b="1" dirty="0" smtClean="0"/>
              <a:t>Storage</a:t>
            </a:r>
            <a:r>
              <a:rPr lang="en-US" dirty="0" smtClean="0"/>
              <a:t> into the “photon map” </a:t>
            </a:r>
            <a:r>
              <a:rPr lang="cs-CZ" dirty="0" smtClean="0"/>
              <a:t>(=</a:t>
            </a:r>
            <a:r>
              <a:rPr lang="en-US" dirty="0" smtClean="0"/>
              <a:t>photon list</a:t>
            </a:r>
            <a:r>
              <a:rPr lang="cs-CZ" dirty="0" smtClean="0"/>
              <a:t>)</a:t>
            </a:r>
            <a:endParaRPr lang="en-US" dirty="0" smtClean="0"/>
          </a:p>
        </p:txBody>
      </p:sp>
      <p:grpSp>
        <p:nvGrpSpPr>
          <p:cNvPr id="2" name="Group 4"/>
          <p:cNvGrpSpPr>
            <a:grpSpLocks/>
          </p:cNvGrpSpPr>
          <p:nvPr/>
        </p:nvGrpSpPr>
        <p:grpSpPr bwMode="auto">
          <a:xfrm>
            <a:off x="1055688" y="3092450"/>
            <a:ext cx="6192837" cy="3433763"/>
            <a:chOff x="1292" y="1909"/>
            <a:chExt cx="3901" cy="2163"/>
          </a:xfrm>
        </p:grpSpPr>
        <p:sp>
          <p:nvSpPr>
            <p:cNvPr id="22547" name="Freeform 5"/>
            <p:cNvSpPr>
              <a:spLocks/>
            </p:cNvSpPr>
            <p:nvPr/>
          </p:nvSpPr>
          <p:spPr bwMode="auto">
            <a:xfrm>
              <a:off x="1292" y="3678"/>
              <a:ext cx="3901" cy="394"/>
            </a:xfrm>
            <a:custGeom>
              <a:avLst/>
              <a:gdLst>
                <a:gd name="T0" fmla="*/ 0 w 3901"/>
                <a:gd name="T1" fmla="*/ 356 h 394"/>
                <a:gd name="T2" fmla="*/ 681 w 3901"/>
                <a:gd name="T3" fmla="*/ 265 h 394"/>
                <a:gd name="T4" fmla="*/ 1180 w 3901"/>
                <a:gd name="T5" fmla="*/ 356 h 394"/>
                <a:gd name="T6" fmla="*/ 1724 w 3901"/>
                <a:gd name="T7" fmla="*/ 38 h 394"/>
                <a:gd name="T8" fmla="*/ 2767 w 3901"/>
                <a:gd name="T9" fmla="*/ 129 h 394"/>
                <a:gd name="T10" fmla="*/ 3901 w 3901"/>
                <a:gd name="T11" fmla="*/ 220 h 394"/>
                <a:gd name="T12" fmla="*/ 0 60000 65536"/>
                <a:gd name="T13" fmla="*/ 0 60000 65536"/>
                <a:gd name="T14" fmla="*/ 0 60000 65536"/>
                <a:gd name="T15" fmla="*/ 0 60000 65536"/>
                <a:gd name="T16" fmla="*/ 0 60000 65536"/>
                <a:gd name="T17" fmla="*/ 0 60000 65536"/>
                <a:gd name="T18" fmla="*/ 0 w 3901"/>
                <a:gd name="T19" fmla="*/ 0 h 394"/>
                <a:gd name="T20" fmla="*/ 3901 w 3901"/>
                <a:gd name="T21" fmla="*/ 394 h 394"/>
              </a:gdLst>
              <a:ahLst/>
              <a:cxnLst>
                <a:cxn ang="T12">
                  <a:pos x="T0" y="T1"/>
                </a:cxn>
                <a:cxn ang="T13">
                  <a:pos x="T2" y="T3"/>
                </a:cxn>
                <a:cxn ang="T14">
                  <a:pos x="T4" y="T5"/>
                </a:cxn>
                <a:cxn ang="T15">
                  <a:pos x="T6" y="T7"/>
                </a:cxn>
                <a:cxn ang="T16">
                  <a:pos x="T8" y="T9"/>
                </a:cxn>
                <a:cxn ang="T17">
                  <a:pos x="T10" y="T11"/>
                </a:cxn>
              </a:cxnLst>
              <a:rect l="T18" t="T19" r="T20" b="T21"/>
              <a:pathLst>
                <a:path w="3901" h="394">
                  <a:moveTo>
                    <a:pt x="0" y="356"/>
                  </a:moveTo>
                  <a:cubicBezTo>
                    <a:pt x="242" y="310"/>
                    <a:pt x="484" y="265"/>
                    <a:pt x="681" y="265"/>
                  </a:cubicBezTo>
                  <a:cubicBezTo>
                    <a:pt x="878" y="265"/>
                    <a:pt x="1006" y="394"/>
                    <a:pt x="1180" y="356"/>
                  </a:cubicBezTo>
                  <a:cubicBezTo>
                    <a:pt x="1354" y="318"/>
                    <a:pt x="1460" y="76"/>
                    <a:pt x="1724" y="38"/>
                  </a:cubicBezTo>
                  <a:cubicBezTo>
                    <a:pt x="1988" y="0"/>
                    <a:pt x="2404" y="99"/>
                    <a:pt x="2767" y="129"/>
                  </a:cubicBezTo>
                  <a:cubicBezTo>
                    <a:pt x="3130" y="159"/>
                    <a:pt x="3515" y="189"/>
                    <a:pt x="3901" y="220"/>
                  </a:cubicBezTo>
                </a:path>
              </a:pathLst>
            </a:custGeom>
            <a:noFill/>
            <a:ln w="57150" cap="flat" cmpd="sng">
              <a:solidFill>
                <a:schemeClr val="hlink"/>
              </a:solidFill>
              <a:prstDash val="solid"/>
              <a:round/>
              <a:headEnd type="none" w="med" len="med"/>
              <a:tailEnd type="none" w="med" len="med"/>
            </a:ln>
          </p:spPr>
          <p:txBody>
            <a:bodyPr>
              <a:spAutoFit/>
            </a:bodyPr>
            <a:lstStyle/>
            <a:p>
              <a:endParaRPr lang="en-US"/>
            </a:p>
          </p:txBody>
        </p:sp>
        <p:sp>
          <p:nvSpPr>
            <p:cNvPr id="22548" name="Line 6"/>
            <p:cNvSpPr>
              <a:spLocks noChangeShapeType="1"/>
            </p:cNvSpPr>
            <p:nvPr/>
          </p:nvSpPr>
          <p:spPr bwMode="auto">
            <a:xfrm flipV="1">
              <a:off x="5193" y="1909"/>
              <a:ext cx="0" cy="1996"/>
            </a:xfrm>
            <a:prstGeom prst="line">
              <a:avLst/>
            </a:prstGeom>
            <a:noFill/>
            <a:ln w="57150">
              <a:solidFill>
                <a:schemeClr val="hlink"/>
              </a:solidFill>
              <a:round/>
              <a:headEnd/>
              <a:tailEnd/>
            </a:ln>
          </p:spPr>
          <p:txBody>
            <a:bodyPr>
              <a:spAutoFit/>
            </a:bodyPr>
            <a:lstStyle/>
            <a:p>
              <a:endParaRPr lang="en-US"/>
            </a:p>
          </p:txBody>
        </p:sp>
      </p:grpSp>
      <p:pic>
        <p:nvPicPr>
          <p:cNvPr id="22534" name="Picture 7" descr="MCj01989940000[1]"/>
          <p:cNvPicPr>
            <a:picLocks noChangeAspect="1" noChangeArrowheads="1"/>
          </p:cNvPicPr>
          <p:nvPr/>
        </p:nvPicPr>
        <p:blipFill>
          <a:blip r:embed="rId3" cstate="print"/>
          <a:srcRect/>
          <a:stretch>
            <a:fillRect/>
          </a:stretch>
        </p:blipFill>
        <p:spPr bwMode="auto">
          <a:xfrm rot="10800000">
            <a:off x="4106863" y="2895600"/>
            <a:ext cx="779462" cy="992188"/>
          </a:xfrm>
          <a:prstGeom prst="rect">
            <a:avLst/>
          </a:prstGeom>
          <a:noFill/>
          <a:ln w="9525">
            <a:noFill/>
            <a:miter lim="800000"/>
            <a:headEnd/>
            <a:tailEnd/>
          </a:ln>
        </p:spPr>
      </p:pic>
      <p:sp>
        <p:nvSpPr>
          <p:cNvPr id="12" name="Line 8"/>
          <p:cNvSpPr>
            <a:spLocks noChangeShapeType="1"/>
          </p:cNvSpPr>
          <p:nvPr/>
        </p:nvSpPr>
        <p:spPr bwMode="auto">
          <a:xfrm flipH="1">
            <a:off x="4297363" y="3876675"/>
            <a:ext cx="201612" cy="2024063"/>
          </a:xfrm>
          <a:prstGeom prst="line">
            <a:avLst/>
          </a:prstGeom>
          <a:noFill/>
          <a:ln w="28575">
            <a:solidFill>
              <a:srgbClr val="FFCC00"/>
            </a:solidFill>
            <a:round/>
            <a:headEnd/>
            <a:tailEnd type="triangle" w="med" len="med"/>
          </a:ln>
        </p:spPr>
        <p:txBody>
          <a:bodyPr lIns="0" tIns="0" rIns="0" bIns="0" anchor="ctr">
            <a:spAutoFit/>
          </a:bodyPr>
          <a:lstStyle/>
          <a:p>
            <a:endParaRPr lang="en-US"/>
          </a:p>
        </p:txBody>
      </p:sp>
      <p:sp>
        <p:nvSpPr>
          <p:cNvPr id="13" name="Oval 9"/>
          <p:cNvSpPr>
            <a:spLocks noChangeArrowheads="1"/>
          </p:cNvSpPr>
          <p:nvPr/>
        </p:nvSpPr>
        <p:spPr bwMode="auto">
          <a:xfrm>
            <a:off x="4168775" y="5870575"/>
            <a:ext cx="228600" cy="228600"/>
          </a:xfrm>
          <a:prstGeom prst="ellipse">
            <a:avLst/>
          </a:prstGeom>
          <a:solidFill>
            <a:schemeClr val="folHlink"/>
          </a:solidFill>
          <a:ln w="25400">
            <a:noFill/>
            <a:round/>
            <a:headEnd/>
            <a:tailEnd/>
          </a:ln>
        </p:spPr>
        <p:txBody>
          <a:bodyPr wrap="none" anchor="ctr">
            <a:spAutoFit/>
          </a:bodyPr>
          <a:lstStyle/>
          <a:p>
            <a:endParaRPr lang="en-US"/>
          </a:p>
        </p:txBody>
      </p:sp>
      <p:sp>
        <p:nvSpPr>
          <p:cNvPr id="14" name="Line 10"/>
          <p:cNvSpPr>
            <a:spLocks noChangeShapeType="1"/>
          </p:cNvSpPr>
          <p:nvPr/>
        </p:nvSpPr>
        <p:spPr bwMode="auto">
          <a:xfrm flipV="1">
            <a:off x="4391025" y="5080000"/>
            <a:ext cx="2744788" cy="836613"/>
          </a:xfrm>
          <a:prstGeom prst="line">
            <a:avLst/>
          </a:prstGeom>
          <a:noFill/>
          <a:ln w="28575">
            <a:solidFill>
              <a:srgbClr val="FFCC00"/>
            </a:solidFill>
            <a:round/>
            <a:headEnd/>
            <a:tailEnd type="triangle" w="med" len="med"/>
          </a:ln>
        </p:spPr>
        <p:txBody>
          <a:bodyPr lIns="0" tIns="0" rIns="0" bIns="0" anchor="ctr">
            <a:spAutoFit/>
          </a:bodyPr>
          <a:lstStyle/>
          <a:p>
            <a:endParaRPr lang="en-US"/>
          </a:p>
        </p:txBody>
      </p:sp>
      <p:sp>
        <p:nvSpPr>
          <p:cNvPr id="15" name="Oval 11"/>
          <p:cNvSpPr>
            <a:spLocks noChangeArrowheads="1"/>
          </p:cNvSpPr>
          <p:nvPr/>
        </p:nvSpPr>
        <p:spPr bwMode="auto">
          <a:xfrm>
            <a:off x="7137400" y="4949825"/>
            <a:ext cx="228600" cy="228600"/>
          </a:xfrm>
          <a:prstGeom prst="ellipse">
            <a:avLst/>
          </a:prstGeom>
          <a:solidFill>
            <a:schemeClr val="folHlink"/>
          </a:solidFill>
          <a:ln w="25400">
            <a:noFill/>
            <a:round/>
            <a:headEnd/>
            <a:tailEnd/>
          </a:ln>
        </p:spPr>
        <p:txBody>
          <a:bodyPr wrap="none" anchor="ctr">
            <a:spAutoFit/>
          </a:bodyPr>
          <a:lstStyle/>
          <a:p>
            <a:endParaRPr lang="en-US"/>
          </a:p>
        </p:txBody>
      </p:sp>
      <p:sp>
        <p:nvSpPr>
          <p:cNvPr id="16" name="Line 12"/>
          <p:cNvSpPr>
            <a:spLocks noChangeShapeType="1"/>
          </p:cNvSpPr>
          <p:nvPr/>
        </p:nvSpPr>
        <p:spPr bwMode="auto">
          <a:xfrm flipH="1" flipV="1">
            <a:off x="5938838" y="2852738"/>
            <a:ext cx="1233487" cy="2127250"/>
          </a:xfrm>
          <a:prstGeom prst="line">
            <a:avLst/>
          </a:prstGeom>
          <a:noFill/>
          <a:ln w="28575">
            <a:solidFill>
              <a:srgbClr val="FFCC00"/>
            </a:solidFill>
            <a:round/>
            <a:headEnd/>
            <a:tailEnd type="triangle" w="med" len="med"/>
          </a:ln>
        </p:spPr>
        <p:txBody>
          <a:bodyPr lIns="0" tIns="0" rIns="0" bIns="0" anchor="ctr">
            <a:spAutoFit/>
          </a:bodyPr>
          <a:lstStyle/>
          <a:p>
            <a:endParaRPr lang="en-US"/>
          </a:p>
        </p:txBody>
      </p:sp>
      <p:sp>
        <p:nvSpPr>
          <p:cNvPr id="17" name="Line 13"/>
          <p:cNvSpPr>
            <a:spLocks noChangeShapeType="1"/>
          </p:cNvSpPr>
          <p:nvPr/>
        </p:nvSpPr>
        <p:spPr bwMode="auto">
          <a:xfrm>
            <a:off x="4694238" y="3900488"/>
            <a:ext cx="800100" cy="2082800"/>
          </a:xfrm>
          <a:prstGeom prst="line">
            <a:avLst/>
          </a:prstGeom>
          <a:noFill/>
          <a:ln w="28575">
            <a:solidFill>
              <a:srgbClr val="FFCC00"/>
            </a:solidFill>
            <a:round/>
            <a:headEnd/>
            <a:tailEnd type="triangle" w="med" len="med"/>
          </a:ln>
        </p:spPr>
        <p:txBody>
          <a:bodyPr lIns="0" tIns="0" rIns="0" bIns="0" anchor="ctr">
            <a:spAutoFit/>
          </a:bodyPr>
          <a:lstStyle/>
          <a:p>
            <a:endParaRPr lang="en-US"/>
          </a:p>
        </p:txBody>
      </p:sp>
      <p:sp>
        <p:nvSpPr>
          <p:cNvPr id="18" name="Oval 14"/>
          <p:cNvSpPr>
            <a:spLocks noChangeArrowheads="1"/>
          </p:cNvSpPr>
          <p:nvPr/>
        </p:nvSpPr>
        <p:spPr bwMode="auto">
          <a:xfrm>
            <a:off x="5380038" y="5980113"/>
            <a:ext cx="228600" cy="228600"/>
          </a:xfrm>
          <a:prstGeom prst="ellipse">
            <a:avLst/>
          </a:prstGeom>
          <a:solidFill>
            <a:schemeClr val="folHlink"/>
          </a:solidFill>
          <a:ln w="25400">
            <a:noFill/>
            <a:round/>
            <a:headEnd/>
            <a:tailEnd/>
          </a:ln>
        </p:spPr>
        <p:txBody>
          <a:bodyPr wrap="none" anchor="ctr">
            <a:spAutoFit/>
          </a:bodyPr>
          <a:lstStyle/>
          <a:p>
            <a:endParaRPr lang="en-US"/>
          </a:p>
        </p:txBody>
      </p:sp>
      <p:sp>
        <p:nvSpPr>
          <p:cNvPr id="19" name="Line 15"/>
          <p:cNvSpPr>
            <a:spLocks noChangeShapeType="1"/>
          </p:cNvSpPr>
          <p:nvPr/>
        </p:nvSpPr>
        <p:spPr bwMode="auto">
          <a:xfrm flipH="1" flipV="1">
            <a:off x="3033713" y="4335463"/>
            <a:ext cx="2333625" cy="1647825"/>
          </a:xfrm>
          <a:prstGeom prst="line">
            <a:avLst/>
          </a:prstGeom>
          <a:noFill/>
          <a:ln w="28575">
            <a:solidFill>
              <a:srgbClr val="FFCC00"/>
            </a:solidFill>
            <a:round/>
            <a:headEnd/>
            <a:tailEnd type="triangle" w="med" len="med"/>
          </a:ln>
        </p:spPr>
        <p:txBody>
          <a:bodyPr lIns="0" tIns="0" rIns="0" bIns="0" anchor="ctr">
            <a:spAutoFit/>
          </a:bodyPr>
          <a:lstStyle/>
          <a:p>
            <a:endParaRPr lang="en-US"/>
          </a:p>
        </p:txBody>
      </p:sp>
      <p:sp>
        <p:nvSpPr>
          <p:cNvPr id="20" name="Oval 16"/>
          <p:cNvSpPr>
            <a:spLocks noChangeArrowheads="1"/>
          </p:cNvSpPr>
          <p:nvPr/>
        </p:nvSpPr>
        <p:spPr bwMode="auto">
          <a:xfrm>
            <a:off x="7165975" y="3787775"/>
            <a:ext cx="228600" cy="228600"/>
          </a:xfrm>
          <a:prstGeom prst="ellipse">
            <a:avLst/>
          </a:prstGeom>
          <a:solidFill>
            <a:schemeClr val="folHlink"/>
          </a:solidFill>
          <a:ln w="25400">
            <a:noFill/>
            <a:round/>
            <a:headEnd/>
            <a:tailEnd/>
          </a:ln>
        </p:spPr>
        <p:txBody>
          <a:bodyPr wrap="none" anchor="ctr">
            <a:spAutoFit/>
          </a:bodyPr>
          <a:lstStyle/>
          <a:p>
            <a:endParaRPr lang="en-US"/>
          </a:p>
        </p:txBody>
      </p:sp>
      <p:sp>
        <p:nvSpPr>
          <p:cNvPr id="21" name="Oval 17"/>
          <p:cNvSpPr>
            <a:spLocks noChangeArrowheads="1"/>
          </p:cNvSpPr>
          <p:nvPr/>
        </p:nvSpPr>
        <p:spPr bwMode="auto">
          <a:xfrm>
            <a:off x="6591300" y="6102350"/>
            <a:ext cx="228600" cy="228600"/>
          </a:xfrm>
          <a:prstGeom prst="ellipse">
            <a:avLst/>
          </a:prstGeom>
          <a:solidFill>
            <a:schemeClr val="folHlink"/>
          </a:solidFill>
          <a:ln w="25400">
            <a:noFill/>
            <a:round/>
            <a:headEnd/>
            <a:tailEnd/>
          </a:ln>
        </p:spPr>
        <p:txBody>
          <a:bodyPr wrap="none" anchor="ctr">
            <a:spAutoFit/>
          </a:bodyPr>
          <a:lstStyle/>
          <a:p>
            <a:endParaRPr lang="en-US"/>
          </a:p>
        </p:txBody>
      </p:sp>
      <p:sp>
        <p:nvSpPr>
          <p:cNvPr id="22" name="Oval 18"/>
          <p:cNvSpPr>
            <a:spLocks noChangeArrowheads="1"/>
          </p:cNvSpPr>
          <p:nvPr/>
        </p:nvSpPr>
        <p:spPr bwMode="auto">
          <a:xfrm>
            <a:off x="3143250" y="6167438"/>
            <a:ext cx="228600" cy="228600"/>
          </a:xfrm>
          <a:prstGeom prst="ellipse">
            <a:avLst/>
          </a:prstGeom>
          <a:solidFill>
            <a:schemeClr val="folHlink"/>
          </a:solidFill>
          <a:ln w="25400">
            <a:noFill/>
            <a:round/>
            <a:headEnd/>
            <a:tailEnd/>
          </a:ln>
        </p:spPr>
        <p:txBody>
          <a:bodyPr wrap="none" anchor="ctr">
            <a:spAutoFit/>
          </a:bodyPr>
          <a:lstStyle/>
          <a:p>
            <a:endParaRPr lang="en-US"/>
          </a:p>
        </p:txBody>
      </p:sp>
      <p:sp>
        <p:nvSpPr>
          <p:cNvPr id="23" name="Oval 19"/>
          <p:cNvSpPr>
            <a:spLocks noChangeArrowheads="1"/>
          </p:cNvSpPr>
          <p:nvPr/>
        </p:nvSpPr>
        <p:spPr bwMode="auto">
          <a:xfrm>
            <a:off x="7127875" y="5710238"/>
            <a:ext cx="228600" cy="228600"/>
          </a:xfrm>
          <a:prstGeom prst="ellipse">
            <a:avLst/>
          </a:prstGeom>
          <a:solidFill>
            <a:schemeClr val="folHlink"/>
          </a:solidFill>
          <a:ln w="25400">
            <a:noFill/>
            <a:round/>
            <a:headEnd/>
            <a:tailEnd/>
          </a:ln>
        </p:spPr>
        <p:txBody>
          <a:bodyPr wrap="none" anchor="ctr">
            <a:spAutoFit/>
          </a:bodyPr>
          <a:lstStyle/>
          <a:p>
            <a:endParaRPr lang="en-US"/>
          </a:p>
        </p:txBody>
      </p:sp>
      <p:sp>
        <p:nvSpPr>
          <p:cNvPr id="25" name="Zástupný symbol pro zápatí 24"/>
          <p:cNvSpPr>
            <a:spLocks noGrp="1"/>
          </p:cNvSpPr>
          <p:nvPr>
            <p:ph type="ftr" sz="quarter" idx="11"/>
          </p:nvPr>
        </p:nvSpPr>
        <p:spPr/>
        <p:txBody>
          <a:bodyPr/>
          <a:lstStyle/>
          <a:p>
            <a:pPr>
              <a:defRPr/>
            </a:pPr>
            <a:r>
              <a:rPr lang="en-US" altLang="en-US" smtClean="0"/>
              <a:t>CG III (NPGR010) - J. Křivánek 2015</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childTnLst>
                          </p:cTn>
                        </p:par>
                        <p:par>
                          <p:cTn id="30" fill="hold">
                            <p:stCondLst>
                              <p:cond delay="500"/>
                            </p:stCondLst>
                            <p:childTnLst>
                              <p:par>
                                <p:cTn id="31" presetID="22" presetClass="entr" presetSubtype="4"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down)">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16"/>
                                        </p:tgtEl>
                                      </p:cBhvr>
                                    </p:animEffect>
                                    <p:set>
                                      <p:cBhvr>
                                        <p:cTn id="38" dur="1" fill="hold">
                                          <p:stCondLst>
                                            <p:cond delay="499"/>
                                          </p:stCondLst>
                                        </p:cTn>
                                        <p:tgtEl>
                                          <p:spTgt spid="16"/>
                                        </p:tgtEl>
                                        <p:attrNameLst>
                                          <p:attrName>style.visibility</p:attrName>
                                        </p:attrNameLst>
                                      </p:cBhvr>
                                      <p:to>
                                        <p:strVal val="hidden"/>
                                      </p:to>
                                    </p:set>
                                  </p:childTnLst>
                                </p:cTn>
                              </p:par>
                            </p:childTnLst>
                          </p:cTn>
                        </p:par>
                        <p:par>
                          <p:cTn id="39" fill="hold">
                            <p:stCondLst>
                              <p:cond delay="500"/>
                            </p:stCondLst>
                            <p:childTnLst>
                              <p:par>
                                <p:cTn id="40" presetID="22" presetClass="entr" presetSubtype="1"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up)">
                                      <p:cBhvr>
                                        <p:cTn id="42" dur="500"/>
                                        <p:tgtEl>
                                          <p:spTgt spid="17"/>
                                        </p:tgtEl>
                                      </p:cBhvr>
                                    </p:animEffect>
                                  </p:childTnLst>
                                </p:cTn>
                              </p:par>
                            </p:childTnLst>
                          </p:cTn>
                        </p:par>
                        <p:par>
                          <p:cTn id="43" fill="hold">
                            <p:stCondLst>
                              <p:cond delay="1000"/>
                            </p:stCondLst>
                            <p:childTnLst>
                              <p:par>
                                <p:cTn id="44" presetID="10" presetClass="entr" presetSubtype="0" fill="hold" grpId="0"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childTnLst>
                          </p:cTn>
                        </p:par>
                        <p:par>
                          <p:cTn id="52" fill="hold">
                            <p:stCondLst>
                              <p:cond delay="500"/>
                            </p:stCondLst>
                            <p:childTnLst>
                              <p:par>
                                <p:cTn id="53" presetID="22" presetClass="entr" presetSubtype="2" fill="hold" grpId="0" nodeType="after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right)">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19"/>
                                        </p:tgtEl>
                                      </p:cBhvr>
                                    </p:animEffect>
                                    <p:set>
                                      <p:cBhvr>
                                        <p:cTn id="60" dur="1" fill="hold">
                                          <p:stCondLst>
                                            <p:cond delay="499"/>
                                          </p:stCondLst>
                                        </p:cTn>
                                        <p:tgtEl>
                                          <p:spTgt spid="19"/>
                                        </p:tgtEl>
                                        <p:attrNameLst>
                                          <p:attrName>style.visibility</p:attrName>
                                        </p:attrNameLst>
                                      </p:cBhvr>
                                      <p:to>
                                        <p:strVal val="hidden"/>
                                      </p:to>
                                    </p:se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cTn>
                              </p:par>
                            </p:childTnLst>
                          </p:cTn>
                        </p:par>
                        <p:par>
                          <p:cTn id="65" fill="hold">
                            <p:stCondLst>
                              <p:cond delay="1000"/>
                            </p:stCondLst>
                            <p:childTnLst>
                              <p:par>
                                <p:cTn id="66" presetID="10" presetClass="entr" presetSubtype="0" fill="hold" grpId="0" nodeType="after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childTnLst>
                                </p:cTn>
                              </p:par>
                            </p:childTnLst>
                          </p:cTn>
                        </p:par>
                        <p:par>
                          <p:cTn id="69" fill="hold">
                            <p:stCondLst>
                              <p:cond delay="1500"/>
                            </p:stCondLst>
                            <p:childTnLst>
                              <p:par>
                                <p:cTn id="70" presetID="10" presetClass="entr" presetSubtype="0" fill="hold" grpId="0" nodeType="after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childTnLst>
                          </p:cTn>
                        </p:par>
                        <p:par>
                          <p:cTn id="73" fill="hold">
                            <p:stCondLst>
                              <p:cond delay="2000"/>
                            </p:stCondLst>
                            <p:childTnLst>
                              <p:par>
                                <p:cTn id="74" presetID="10" presetClass="entr" presetSubtype="0" fill="hold" grpId="0" nodeType="after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fade">
                                      <p:cBhvr>
                                        <p:cTn id="7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4" grpId="0" animBg="1"/>
      <p:bldP spid="14" grpId="1" animBg="1"/>
      <p:bldP spid="15" grpId="0" animBg="1"/>
      <p:bldP spid="16" grpId="0" animBg="1"/>
      <p:bldP spid="16" grpId="1" animBg="1"/>
      <p:bldP spid="17" grpId="0" animBg="1"/>
      <p:bldP spid="17" grpId="1" animBg="1"/>
      <p:bldP spid="18" grpId="0" animBg="1"/>
      <p:bldP spid="19" grpId="0" animBg="1"/>
      <p:bldP spid="19" grpId="1" animBg="1"/>
      <p:bldP spid="20" grpId="0" animBg="1"/>
      <p:bldP spid="21" grpId="0" animBg="1"/>
      <p:bldP spid="2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dirty="0" smtClean="0"/>
              <a:t>Photon emission</a:t>
            </a:r>
          </a:p>
        </p:txBody>
      </p:sp>
      <p:sp>
        <p:nvSpPr>
          <p:cNvPr id="23555" name="Rectangle 3"/>
          <p:cNvSpPr>
            <a:spLocks noGrp="1" noChangeArrowheads="1"/>
          </p:cNvSpPr>
          <p:nvPr>
            <p:ph type="body" idx="1"/>
          </p:nvPr>
        </p:nvSpPr>
        <p:spPr>
          <a:xfrm>
            <a:off x="457200" y="1600200"/>
            <a:ext cx="8229600" cy="5257800"/>
          </a:xfrm>
        </p:spPr>
        <p:txBody>
          <a:bodyPr/>
          <a:lstStyle/>
          <a:p>
            <a:pPr marL="457200" indent="-457200" eaLnBrk="1" hangingPunct="1">
              <a:lnSpc>
                <a:spcPct val="90000"/>
              </a:lnSpc>
            </a:pPr>
            <a:r>
              <a:rPr lang="en-US" b="1" dirty="0" smtClean="0"/>
              <a:t>Goal</a:t>
            </a:r>
            <a:r>
              <a:rPr lang="cs-CZ" b="1" dirty="0" smtClean="0"/>
              <a:t> </a:t>
            </a:r>
          </a:p>
          <a:p>
            <a:pPr marL="784225" lvl="1" indent="-457200" eaLnBrk="1" hangingPunct="1">
              <a:lnSpc>
                <a:spcPct val="90000"/>
              </a:lnSpc>
            </a:pPr>
            <a:r>
              <a:rPr lang="en-US" dirty="0" smtClean="0"/>
              <a:t>All emitted photons carry the same (or similar) flux</a:t>
            </a:r>
            <a:r>
              <a:rPr lang="cs-CZ" dirty="0" smtClean="0"/>
              <a:t/>
            </a:r>
            <a:br>
              <a:rPr lang="cs-CZ" dirty="0" smtClean="0"/>
            </a:br>
            <a:r>
              <a:rPr lang="cs-CZ" dirty="0" smtClean="0"/>
              <a:t>(</a:t>
            </a:r>
            <a:r>
              <a:rPr lang="en-US" dirty="0" smtClean="0"/>
              <a:t>so that the variance of photon map radiance estimates is low</a:t>
            </a:r>
            <a:r>
              <a:rPr lang="cs-CZ" dirty="0" smtClean="0"/>
              <a:t>)</a:t>
            </a:r>
          </a:p>
          <a:p>
            <a:pPr marL="457200" indent="-457200" eaLnBrk="1" hangingPunct="1">
              <a:lnSpc>
                <a:spcPct val="90000"/>
              </a:lnSpc>
              <a:buFont typeface="Wingdings" pitchFamily="2" charset="2"/>
              <a:buAutoNum type="arabicPeriod"/>
            </a:pPr>
            <a:endParaRPr lang="cs-CZ" dirty="0" smtClean="0"/>
          </a:p>
          <a:p>
            <a:pPr marL="457200" indent="-457200" eaLnBrk="1" hangingPunct="1">
              <a:lnSpc>
                <a:spcPct val="90000"/>
              </a:lnSpc>
              <a:buFont typeface="Wingdings" pitchFamily="2" charset="2"/>
              <a:buAutoNum type="arabicPeriod"/>
            </a:pPr>
            <a:r>
              <a:rPr lang="en-US" b="1" dirty="0" smtClean="0"/>
              <a:t>Emission</a:t>
            </a:r>
            <a:r>
              <a:rPr lang="en-US" dirty="0" smtClean="0"/>
              <a:t> of a single photon</a:t>
            </a:r>
            <a:r>
              <a:rPr lang="cs-CZ" dirty="0" smtClean="0"/>
              <a:t> (</a:t>
            </a:r>
            <a:r>
              <a:rPr lang="en-US" dirty="0" smtClean="0"/>
              <a:t>i.e. of a single sub-path</a:t>
            </a:r>
            <a:r>
              <a:rPr lang="cs-CZ" dirty="0" smtClean="0"/>
              <a:t>)</a:t>
            </a:r>
          </a:p>
          <a:p>
            <a:pPr marL="784225" lvl="1" indent="-457200" eaLnBrk="1" hangingPunct="1">
              <a:lnSpc>
                <a:spcPct val="90000"/>
              </a:lnSpc>
              <a:buFont typeface="Wingdings" pitchFamily="2" charset="2"/>
              <a:buAutoNum type="arabicPeriod"/>
            </a:pPr>
            <a:r>
              <a:rPr lang="en-US" b="1" dirty="0" smtClean="0"/>
              <a:t>Choose the light source</a:t>
            </a:r>
            <a:endParaRPr lang="cs-CZ" b="1" dirty="0" smtClean="0"/>
          </a:p>
          <a:p>
            <a:pPr marL="1136650" lvl="2" indent="-457200" eaLnBrk="1" hangingPunct="1">
              <a:lnSpc>
                <a:spcPct val="90000"/>
              </a:lnSpc>
            </a:pPr>
            <a:r>
              <a:rPr lang="en-US" dirty="0" smtClean="0"/>
              <a:t>Randomly with a probability proportional to its total flux</a:t>
            </a:r>
            <a:endParaRPr lang="cs-CZ" dirty="0" smtClean="0"/>
          </a:p>
          <a:p>
            <a:pPr marL="784225" lvl="1" indent="-457200" eaLnBrk="1" hangingPunct="1">
              <a:lnSpc>
                <a:spcPct val="90000"/>
              </a:lnSpc>
              <a:buFont typeface="Wingdings" pitchFamily="2" charset="2"/>
              <a:buAutoNum type="arabicPeriod"/>
            </a:pPr>
            <a:r>
              <a:rPr lang="en-US" b="1" dirty="0" smtClean="0"/>
              <a:t>Choose the photon origin</a:t>
            </a:r>
            <a:endParaRPr lang="cs-CZ" dirty="0" smtClean="0"/>
          </a:p>
          <a:p>
            <a:pPr marL="1136650" lvl="2" indent="-457200" eaLnBrk="1" hangingPunct="1">
              <a:lnSpc>
                <a:spcPct val="90000"/>
              </a:lnSpc>
            </a:pPr>
            <a:r>
              <a:rPr lang="en-US" dirty="0" smtClean="0"/>
              <a:t>The light position for point sources</a:t>
            </a:r>
            <a:endParaRPr lang="cs-CZ" dirty="0" smtClean="0"/>
          </a:p>
          <a:p>
            <a:pPr marL="1136650" lvl="2" indent="-457200" eaLnBrk="1" hangingPunct="1">
              <a:lnSpc>
                <a:spcPct val="90000"/>
              </a:lnSpc>
            </a:pPr>
            <a:r>
              <a:rPr lang="en-US" dirty="0" smtClean="0"/>
              <a:t>Randomly chosen position for area sources</a:t>
            </a:r>
            <a:endParaRPr lang="cs-CZ" dirty="0" smtClean="0"/>
          </a:p>
          <a:p>
            <a:pPr marL="784225" lvl="1" indent="-457200" eaLnBrk="1" hangingPunct="1">
              <a:lnSpc>
                <a:spcPct val="90000"/>
              </a:lnSpc>
              <a:buFont typeface="Wingdings" pitchFamily="2" charset="2"/>
              <a:buAutoNum type="arabicPeriod"/>
            </a:pPr>
            <a:r>
              <a:rPr lang="en-US" b="1" dirty="0" smtClean="0"/>
              <a:t>Choose the photon direction</a:t>
            </a:r>
            <a:endParaRPr lang="cs-CZ" b="1" dirty="0" smtClean="0"/>
          </a:p>
          <a:p>
            <a:pPr marL="1136650" lvl="2" indent="-457200" eaLnBrk="1" hangingPunct="1">
              <a:lnSpc>
                <a:spcPct val="90000"/>
              </a:lnSpc>
            </a:pPr>
            <a:r>
              <a:rPr lang="en-US" dirty="0" smtClean="0"/>
              <a:t>Randomly according to the emission distribution of the source</a:t>
            </a:r>
            <a:endParaRPr lang="cs-CZ" dirty="0" smtClean="0"/>
          </a:p>
        </p:txBody>
      </p:sp>
      <p:pic>
        <p:nvPicPr>
          <p:cNvPr id="23556" name="Picture 4"/>
          <p:cNvPicPr>
            <a:picLocks noChangeAspect="1" noChangeArrowheads="1"/>
          </p:cNvPicPr>
          <p:nvPr/>
        </p:nvPicPr>
        <p:blipFill>
          <a:blip r:embed="rId2" cstate="print"/>
          <a:srcRect r="33128" b="9552"/>
          <a:stretch>
            <a:fillRect/>
          </a:stretch>
        </p:blipFill>
        <p:spPr bwMode="auto">
          <a:xfrm>
            <a:off x="7235825" y="333375"/>
            <a:ext cx="1454150" cy="1366838"/>
          </a:xfrm>
          <a:prstGeom prst="rect">
            <a:avLst/>
          </a:prstGeom>
          <a:noFill/>
          <a:ln w="9525">
            <a:noFill/>
            <a:miter lim="800000"/>
            <a:headEnd/>
            <a:tailEnd/>
          </a:ln>
        </p:spPr>
      </p:pic>
      <p:sp>
        <p:nvSpPr>
          <p:cNvPr id="6" name="Zástupný symbol pro zápatí 5"/>
          <p:cNvSpPr>
            <a:spLocks noGrp="1"/>
          </p:cNvSpPr>
          <p:nvPr>
            <p:ph type="ftr" sz="quarter" idx="11"/>
          </p:nvPr>
        </p:nvSpPr>
        <p:spPr/>
        <p:txBody>
          <a:bodyPr/>
          <a:lstStyle/>
          <a:p>
            <a:pPr>
              <a:defRPr/>
            </a:pPr>
            <a:r>
              <a:rPr lang="en-US" altLang="en-US" smtClean="0"/>
              <a:t>CG III (NPGR010) - J. Křivánek 2015</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55">
                                            <p:txEl>
                                              <p:pRg st="3" end="3"/>
                                            </p:txEl>
                                          </p:spTgt>
                                        </p:tgtEl>
                                        <p:attrNameLst>
                                          <p:attrName>style.visibility</p:attrName>
                                        </p:attrNameLst>
                                      </p:cBhvr>
                                      <p:to>
                                        <p:strVal val="visible"/>
                                      </p:to>
                                    </p:set>
                                    <p:animEffect transition="in" filter="fade">
                                      <p:cBhvr>
                                        <p:cTn id="7" dur="500"/>
                                        <p:tgtEl>
                                          <p:spTgt spid="23555">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555">
                                            <p:txEl>
                                              <p:pRg st="4" end="4"/>
                                            </p:txEl>
                                          </p:spTgt>
                                        </p:tgtEl>
                                        <p:attrNameLst>
                                          <p:attrName>style.visibility</p:attrName>
                                        </p:attrNameLst>
                                      </p:cBhvr>
                                      <p:to>
                                        <p:strVal val="visible"/>
                                      </p:to>
                                    </p:set>
                                    <p:animEffect transition="in" filter="fade">
                                      <p:cBhvr>
                                        <p:cTn id="10" dur="500"/>
                                        <p:tgtEl>
                                          <p:spTgt spid="23555">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3555">
                                            <p:txEl>
                                              <p:pRg st="5" end="5"/>
                                            </p:txEl>
                                          </p:spTgt>
                                        </p:tgtEl>
                                        <p:attrNameLst>
                                          <p:attrName>style.visibility</p:attrName>
                                        </p:attrNameLst>
                                      </p:cBhvr>
                                      <p:to>
                                        <p:strVal val="visible"/>
                                      </p:to>
                                    </p:set>
                                    <p:animEffect transition="in" filter="fade">
                                      <p:cBhvr>
                                        <p:cTn id="13" dur="500"/>
                                        <p:tgtEl>
                                          <p:spTgt spid="23555">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3555">
                                            <p:txEl>
                                              <p:pRg st="6" end="6"/>
                                            </p:txEl>
                                          </p:spTgt>
                                        </p:tgtEl>
                                        <p:attrNameLst>
                                          <p:attrName>style.visibility</p:attrName>
                                        </p:attrNameLst>
                                      </p:cBhvr>
                                      <p:to>
                                        <p:strVal val="visible"/>
                                      </p:to>
                                    </p:set>
                                    <p:animEffect transition="in" filter="fade">
                                      <p:cBhvr>
                                        <p:cTn id="18" dur="500"/>
                                        <p:tgtEl>
                                          <p:spTgt spid="23555">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3555">
                                            <p:txEl>
                                              <p:pRg st="7" end="7"/>
                                            </p:txEl>
                                          </p:spTgt>
                                        </p:tgtEl>
                                        <p:attrNameLst>
                                          <p:attrName>style.visibility</p:attrName>
                                        </p:attrNameLst>
                                      </p:cBhvr>
                                      <p:to>
                                        <p:strVal val="visible"/>
                                      </p:to>
                                    </p:set>
                                    <p:animEffect transition="in" filter="fade">
                                      <p:cBhvr>
                                        <p:cTn id="21" dur="500"/>
                                        <p:tgtEl>
                                          <p:spTgt spid="23555">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3555">
                                            <p:txEl>
                                              <p:pRg st="8" end="8"/>
                                            </p:txEl>
                                          </p:spTgt>
                                        </p:tgtEl>
                                        <p:attrNameLst>
                                          <p:attrName>style.visibility</p:attrName>
                                        </p:attrNameLst>
                                      </p:cBhvr>
                                      <p:to>
                                        <p:strVal val="visible"/>
                                      </p:to>
                                    </p:set>
                                    <p:animEffect transition="in" filter="fade">
                                      <p:cBhvr>
                                        <p:cTn id="24" dur="500"/>
                                        <p:tgtEl>
                                          <p:spTgt spid="23555">
                                            <p:txEl>
                                              <p:pRg st="8" end="8"/>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3555">
                                            <p:txEl>
                                              <p:pRg st="9" end="9"/>
                                            </p:txEl>
                                          </p:spTgt>
                                        </p:tgtEl>
                                        <p:attrNameLst>
                                          <p:attrName>style.visibility</p:attrName>
                                        </p:attrNameLst>
                                      </p:cBhvr>
                                      <p:to>
                                        <p:strVal val="visible"/>
                                      </p:to>
                                    </p:set>
                                    <p:animEffect transition="in" filter="fade">
                                      <p:cBhvr>
                                        <p:cTn id="29" dur="500"/>
                                        <p:tgtEl>
                                          <p:spTgt spid="23555">
                                            <p:txEl>
                                              <p:pRg st="9" end="9"/>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3555">
                                            <p:txEl>
                                              <p:pRg st="10" end="10"/>
                                            </p:txEl>
                                          </p:spTgt>
                                        </p:tgtEl>
                                        <p:attrNameLst>
                                          <p:attrName>style.visibility</p:attrName>
                                        </p:attrNameLst>
                                      </p:cBhvr>
                                      <p:to>
                                        <p:strVal val="visible"/>
                                      </p:to>
                                    </p:set>
                                    <p:animEffect transition="in" filter="fade">
                                      <p:cBhvr>
                                        <p:cTn id="32" dur="500"/>
                                        <p:tgtEl>
                                          <p:spTgt spid="2355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rany">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Hrany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Hrany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Hrany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Hrany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Hrany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7169</TotalTime>
  <Words>4997</Words>
  <Application>Microsoft Office PowerPoint</Application>
  <PresentationFormat>Předvádění na obrazovce (4:3)</PresentationFormat>
  <Paragraphs>631</Paragraphs>
  <Slides>78</Slides>
  <Notes>22</Notes>
  <HiddenSlides>0</HiddenSlides>
  <MMClips>0</MMClips>
  <ScaleCrop>false</ScaleCrop>
  <HeadingPairs>
    <vt:vector size="6" baseType="variant">
      <vt:variant>
        <vt:lpstr>Motiv</vt:lpstr>
      </vt:variant>
      <vt:variant>
        <vt:i4>2</vt:i4>
      </vt:variant>
      <vt:variant>
        <vt:lpstr>Vložené servery OLE</vt:lpstr>
      </vt:variant>
      <vt:variant>
        <vt:i4>2</vt:i4>
      </vt:variant>
      <vt:variant>
        <vt:lpstr>Nadpisy snímků</vt:lpstr>
      </vt:variant>
      <vt:variant>
        <vt:i4>78</vt:i4>
      </vt:variant>
    </vt:vector>
  </HeadingPairs>
  <TitlesOfParts>
    <vt:vector size="82" baseType="lpstr">
      <vt:lpstr>Hrany</vt:lpstr>
      <vt:lpstr>Default Design</vt:lpstr>
      <vt:lpstr>Rovnice</vt:lpstr>
      <vt:lpstr>Equation</vt:lpstr>
      <vt:lpstr>Computer graphics III –  Photon mapping</vt:lpstr>
      <vt:lpstr>Insufficient path sampling techniques</vt:lpstr>
      <vt:lpstr>Insufficient path sampling techniques</vt:lpstr>
      <vt:lpstr>Photon mapping (Density estimation)</vt:lpstr>
      <vt:lpstr>Photon mapping – SDS paths</vt:lpstr>
      <vt:lpstr>Photon mapping overview</vt:lpstr>
      <vt:lpstr>Calculation steps</vt:lpstr>
      <vt:lpstr>Phase 1: Photon tracing</vt:lpstr>
      <vt:lpstr>Photon emission</vt:lpstr>
      <vt:lpstr>Photon emission</vt:lpstr>
      <vt:lpstr>Photon emission</vt:lpstr>
      <vt:lpstr>Tracing of photon paths</vt:lpstr>
      <vt:lpstr>Photon tracing</vt:lpstr>
      <vt:lpstr>Photon tracing</vt:lpstr>
      <vt:lpstr>Photon map</vt:lpstr>
      <vt:lpstr>Photon map</vt:lpstr>
      <vt:lpstr>Photons represent the equilibrium radiance in the scene</vt:lpstr>
      <vt:lpstr>Two photon maps</vt:lpstr>
      <vt:lpstr>Two photon maps</vt:lpstr>
      <vt:lpstr>Getting the photon maps ready for rendering</vt:lpstr>
      <vt:lpstr>Radiance estimate from a photon map</vt:lpstr>
      <vt:lpstr>Radiance estimate from a photon map</vt:lpstr>
      <vt:lpstr>Radiance estimate – issues</vt:lpstr>
      <vt:lpstr>Fast search of nearest phtons</vt:lpstr>
      <vt:lpstr>k-D tree – Construction </vt:lpstr>
      <vt:lpstr>k-D tree – Nearest neighbor search </vt:lpstr>
      <vt:lpstr>Phase 2: Rendering with photon maps</vt:lpstr>
      <vt:lpstr>Reflected radiance calculation</vt:lpstr>
      <vt:lpstr>Reflected radiance calculation</vt:lpstr>
      <vt:lpstr>Illumination calculation for a primary ray (or after a mirror reflection)</vt:lpstr>
      <vt:lpstr>Final gathering (FG)</vt:lpstr>
      <vt:lpstr>Why do we need final gathering?</vt:lpstr>
      <vt:lpstr>Why is there no final gathering for caustics?</vt:lpstr>
      <vt:lpstr>Accelerating final gathering</vt:lpstr>
      <vt:lpstr>Results</vt:lpstr>
      <vt:lpstr>What is photon mapping good at?</vt:lpstr>
      <vt:lpstr>SDS paths</vt:lpstr>
      <vt:lpstr>Photon mapping can be easily extended to handle scattering in media</vt:lpstr>
      <vt:lpstr>… and subsurface scattering</vt:lpstr>
      <vt:lpstr>Photon mapping problems</vt:lpstr>
      <vt:lpstr>Photon mapping problems</vt:lpstr>
      <vt:lpstr>Theoretical problems of photon mapping</vt:lpstr>
      <vt:lpstr>Progressive photon mapping</vt:lpstr>
      <vt:lpstr>Progressive photon mapping</vt:lpstr>
      <vt:lpstr>Progressive photon mapping</vt:lpstr>
      <vt:lpstr>Progressive photon mapping</vt:lpstr>
      <vt:lpstr>Progressive photon mapping</vt:lpstr>
      <vt:lpstr>Progressive photon mapping</vt:lpstr>
      <vt:lpstr>Our work:  Vertex Connection and Merging</vt:lpstr>
      <vt:lpstr>Robust photon mapping</vt:lpstr>
      <vt:lpstr>Prezentace aplikace PowerPoint</vt:lpstr>
      <vt:lpstr>Prezentace aplikace PowerPoint</vt:lpstr>
      <vt:lpstr>Prezentace aplikace PowerPoint</vt:lpstr>
      <vt:lpstr>BPT vs PM</vt:lpstr>
      <vt:lpstr>Overview</vt:lpstr>
      <vt:lpstr>Bidirectional MC path sampling</vt:lpstr>
      <vt:lpstr>Bidirectional MC path sampling</vt:lpstr>
      <vt:lpstr>Bidirectional MC path sampling</vt:lpstr>
      <vt:lpstr>Bidirectional MC path sampling</vt:lpstr>
      <vt:lpstr>Sampling techniques</vt:lpstr>
      <vt:lpstr>Technique comparison – SDS Paths</vt:lpstr>
      <vt:lpstr>VCM – Algorithm overview</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Remaining challenges</vt:lpstr>
      <vt:lpstr>References</vt:lpstr>
      <vt:lpstr>VCM in production</vt:lpstr>
      <vt:lpstr>References</vt:lpstr>
    </vt:vector>
  </TitlesOfParts>
  <Company>CTU Prague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Photon Mapping - Computer graphics III (NPGR010)</dc:title>
  <dc:creator>Jaroslav Křivánek</dc:creator>
  <cp:lastModifiedBy>Jaroslav Krivanek</cp:lastModifiedBy>
  <cp:revision>4581</cp:revision>
  <dcterms:created xsi:type="dcterms:W3CDTF">2006-11-17T09:10:54Z</dcterms:created>
  <dcterms:modified xsi:type="dcterms:W3CDTF">2015-12-08T22:46:07Z</dcterms:modified>
</cp:coreProperties>
</file>